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57" r:id="rId4"/>
    <p:sldId id="278" r:id="rId5"/>
    <p:sldId id="277" r:id="rId6"/>
    <p:sldId id="260" r:id="rId7"/>
    <p:sldId id="270" r:id="rId8"/>
    <p:sldId id="272" r:id="rId9"/>
    <p:sldId id="285" r:id="rId10"/>
    <p:sldId id="286" r:id="rId11"/>
    <p:sldId id="263" r:id="rId12"/>
    <p:sldId id="279" r:id="rId13"/>
    <p:sldId id="280" r:id="rId14"/>
    <p:sldId id="281" r:id="rId15"/>
    <p:sldId id="282" r:id="rId16"/>
    <p:sldId id="275" r:id="rId17"/>
    <p:sldId id="276" r:id="rId18"/>
    <p:sldId id="283" r:id="rId19"/>
    <p:sldId id="284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526" autoAdjust="0"/>
  </p:normalViewPr>
  <p:slideViewPr>
    <p:cSldViewPr>
      <p:cViewPr>
        <p:scale>
          <a:sx n="70" d="100"/>
          <a:sy n="70" d="100"/>
        </p:scale>
        <p:origin x="-13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0DC38-9F3A-4D97-8C4B-5D9AFAF078F4}" type="presOf" srcId="{0BD5A183-3D80-48CA-B966-2D06A55A92B9}" destId="{72E82E17-DBC4-4FE4-815F-99BA3CA71CF8}" srcOrd="0" destOrd="0" presId="urn:microsoft.com/office/officeart/2005/8/layout/default#1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CF6BE389-7046-4540-9680-4FEBDF332FFF}" type="presOf" srcId="{4B77AF12-6D22-47A3-BA95-41F363FF9885}" destId="{B8D15350-7433-46AB-A858-9E709161D2AD}" srcOrd="0" destOrd="0" presId="urn:microsoft.com/office/officeart/2005/8/layout/default#1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BA2723D8-6628-433C-A152-E3486F82FD54}" type="presOf" srcId="{AE929BB3-8F50-4A86-AB93-8A992FB5BC6F}" destId="{77530FAB-C370-464E-B662-9A08E6AD47DB}" srcOrd="0" destOrd="0" presId="urn:microsoft.com/office/officeart/2005/8/layout/default#1"/>
    <dgm:cxn modelId="{910DC891-C996-4E79-A4E5-4B272F28A361}" type="presOf" srcId="{2741B0F7-C0BE-4954-A838-F848414E61BF}" destId="{888F07DF-141D-4FF9-94F3-5D295698C3C6}" srcOrd="0" destOrd="0" presId="urn:microsoft.com/office/officeart/2005/8/layout/default#1"/>
    <dgm:cxn modelId="{0293203E-53C7-4970-A0C5-181EE04874B0}" type="presOf" srcId="{100A8BEF-14DC-4185-8FC7-BCA780F66350}" destId="{80CBC5D0-8557-485B-920A-73C63656FC5E}" srcOrd="0" destOrd="0" presId="urn:microsoft.com/office/officeart/2005/8/layout/default#1"/>
    <dgm:cxn modelId="{376337CA-D436-4F29-9696-224B1CDEF5CC}" type="presParOf" srcId="{77530FAB-C370-464E-B662-9A08E6AD47DB}" destId="{B8D15350-7433-46AB-A858-9E709161D2AD}" srcOrd="0" destOrd="0" presId="urn:microsoft.com/office/officeart/2005/8/layout/default#1"/>
    <dgm:cxn modelId="{3B43E627-357A-4EAA-8344-F6F01DB13124}" type="presParOf" srcId="{77530FAB-C370-464E-B662-9A08E6AD47DB}" destId="{79019ACD-DF20-48FB-8D67-F7D8467A7911}" srcOrd="1" destOrd="0" presId="urn:microsoft.com/office/officeart/2005/8/layout/default#1"/>
    <dgm:cxn modelId="{28C02DB5-A425-4A99-933F-A730C5392C9F}" type="presParOf" srcId="{77530FAB-C370-464E-B662-9A08E6AD47DB}" destId="{72E82E17-DBC4-4FE4-815F-99BA3CA71CF8}" srcOrd="2" destOrd="0" presId="urn:microsoft.com/office/officeart/2005/8/layout/default#1"/>
    <dgm:cxn modelId="{63519682-A510-4A51-A773-BFF0EBF656DA}" type="presParOf" srcId="{77530FAB-C370-464E-B662-9A08E6AD47DB}" destId="{0DF274CF-615C-40F4-8C00-FC167170B9DF}" srcOrd="3" destOrd="0" presId="urn:microsoft.com/office/officeart/2005/8/layout/default#1"/>
    <dgm:cxn modelId="{FFEBFB89-42F7-4B9F-959A-611DF96341C2}" type="presParOf" srcId="{77530FAB-C370-464E-B662-9A08E6AD47DB}" destId="{80CBC5D0-8557-485B-920A-73C63656FC5E}" srcOrd="4" destOrd="0" presId="urn:microsoft.com/office/officeart/2005/8/layout/default#1"/>
    <dgm:cxn modelId="{6FD9A217-F5FD-408F-AAD7-6117832BB173}" type="presParOf" srcId="{77530FAB-C370-464E-B662-9A08E6AD47DB}" destId="{E752F29E-13FB-4A24-BE33-36D70DDD556D}" srcOrd="5" destOrd="0" presId="urn:microsoft.com/office/officeart/2005/8/layout/default#1"/>
    <dgm:cxn modelId="{BB6FD3E9-C6FF-4214-BE82-D5D181E8F404}" type="presParOf" srcId="{77530FAB-C370-464E-B662-9A08E6AD47DB}" destId="{888F07DF-141D-4FF9-94F3-5D295698C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15350-7433-46AB-A858-9E709161D2AD}">
      <dsp:nvSpPr>
        <dsp:cNvPr id="0" name=""/>
        <dsp:cNvSpPr/>
      </dsp:nvSpPr>
      <dsp:spPr>
        <a:xfrm rot="10800000" flipV="1">
          <a:off x="0" y="288204"/>
          <a:ext cx="1513016" cy="85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народу</a:t>
          </a:r>
          <a:endParaRPr lang="ru-RU" sz="2400" kern="1200" dirty="0"/>
        </a:p>
      </dsp:txBody>
      <dsp:txXfrm rot="10800000" flipV="1">
        <a:off x="0" y="288204"/>
        <a:ext cx="1513016" cy="854835"/>
      </dsp:txXfrm>
    </dsp:sp>
    <dsp:sp modelId="{72E82E17-DBC4-4FE4-815F-99BA3CA71CF8}">
      <dsp:nvSpPr>
        <dsp:cNvPr id="0" name=""/>
        <dsp:cNvSpPr/>
      </dsp:nvSpPr>
      <dsp:spPr>
        <a:xfrm>
          <a:off x="1857393" y="229656"/>
          <a:ext cx="1488432" cy="913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мови</a:t>
          </a:r>
          <a:endParaRPr lang="ru-RU" sz="2400" kern="1200" dirty="0"/>
        </a:p>
      </dsp:txBody>
      <dsp:txXfrm>
        <a:off x="1857393" y="229656"/>
        <a:ext cx="1488432" cy="913352"/>
      </dsp:txXfrm>
    </dsp:sp>
    <dsp:sp modelId="{80CBC5D0-8557-485B-920A-73C63656FC5E}">
      <dsp:nvSpPr>
        <dsp:cNvPr id="0" name=""/>
        <dsp:cNvSpPr/>
      </dsp:nvSpPr>
      <dsp:spPr>
        <a:xfrm>
          <a:off x="3714790" y="283736"/>
          <a:ext cx="1601307" cy="9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історії</a:t>
          </a:r>
          <a:endParaRPr lang="ru-RU" sz="2400" kern="1200" dirty="0"/>
        </a:p>
      </dsp:txBody>
      <dsp:txXfrm>
        <a:off x="3714790" y="283736"/>
        <a:ext cx="1601307" cy="909687"/>
      </dsp:txXfrm>
    </dsp:sp>
    <dsp:sp modelId="{888F07DF-141D-4FF9-94F3-5D295698C3C6}">
      <dsp:nvSpPr>
        <dsp:cNvPr id="0" name=""/>
        <dsp:cNvSpPr/>
      </dsp:nvSpPr>
      <dsp:spPr>
        <a:xfrm>
          <a:off x="5572188" y="261762"/>
          <a:ext cx="1589141" cy="89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культури</a:t>
          </a:r>
          <a:endParaRPr lang="ru-RU" sz="2400" kern="1200" dirty="0"/>
        </a:p>
      </dsp:txBody>
      <dsp:txXfrm>
        <a:off x="5572188" y="261762"/>
        <a:ext cx="1589141" cy="89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421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781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044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412776"/>
            <a:ext cx="6000792" cy="424847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 Книжкова виставка  «Моя незламна Україна»  Провела бібліотекар Комунального заклад у «Першотравневий ліцей»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Караван  О. Е.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</a:rPr>
              <a:t>Пам'ятаємо історію рідного краю         та  його видатних людей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Новая папка (2)\IMG_20221101_090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0" t="8495"/>
          <a:stretch/>
        </p:blipFill>
        <p:spPr bwMode="auto">
          <a:xfrm>
            <a:off x="683568" y="1650861"/>
            <a:ext cx="7225619" cy="5037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08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0"/>
            <a:ext cx="6858048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Вічна слава </a:t>
            </a:r>
            <a:r>
              <a:rPr lang="uk-UA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нашим героям, що боронять нашу Батьківщину.</a:t>
            </a:r>
            <a:endParaRPr lang="ru-RU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C:\Users\USER\Desktop\Новая папка (2)\IMG_20221025_133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2" y="1690328"/>
            <a:ext cx="3956317" cy="527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 (2)\IMG_20221031_121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35" y="2385982"/>
            <a:ext cx="5582365" cy="4186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_20221025_133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5966" y="901326"/>
            <a:ext cx="6592039" cy="4944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IMG_20221025_1331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2" y="77320"/>
            <a:ext cx="4503294" cy="6004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79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/>
              <a:t>Майбутнім захисникам України</a:t>
            </a:r>
            <a:endParaRPr lang="ru-RU" sz="3600" b="1" i="1" dirty="0"/>
          </a:p>
        </p:txBody>
      </p:sp>
      <p:pic>
        <p:nvPicPr>
          <p:cNvPr id="6146" name="Picture 2" descr="C:\Users\USER\Desktop\Новая папка (2)\IMG_20221031_1217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81" r="4657" b="45584"/>
          <a:stretch/>
        </p:blipFill>
        <p:spPr bwMode="auto">
          <a:xfrm>
            <a:off x="2196852" y="1340768"/>
            <a:ext cx="5184576" cy="273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903"/>
          <a:stretch/>
        </p:blipFill>
        <p:spPr bwMode="auto">
          <a:xfrm>
            <a:off x="1115616" y="4079798"/>
            <a:ext cx="6821461" cy="27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628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54" t="5489" r="11689"/>
          <a:stretch/>
        </p:blipFill>
        <p:spPr bwMode="auto">
          <a:xfrm>
            <a:off x="1403648" y="569758"/>
            <a:ext cx="6120680" cy="578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199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Книги з роботами наших учнів про захисників Батьківщини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792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71538" y="78579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Кривавими сльозами плаче неня  Україна,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тихі зорі, ясні води й мова солов’їна,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дух козацький вільний у небо рветься,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Мільйон сердець гарячих щирих б’ється.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928662" y="642918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вільні духом і серцем незалежні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Чужинський чобіт топче край співучий,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Зломить він прагне дух могучий.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Та «Зась! - йому сказали українці,-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Тут край свободи, а ви  в ньому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  <a:r>
              <a:rPr lang="uk-UA" b="1" dirty="0" smtClean="0">
                <a:solidFill>
                  <a:srgbClr val="002060"/>
                </a:solidFill>
              </a:rPr>
              <a:t> чужинці».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" name="Рисунок 15" descr="D:\ВИКА\ЗАМ\патріотичне картинки\1404575088_patriotychni-kartunky2.jpg"/>
          <p:cNvPicPr/>
          <p:nvPr/>
        </p:nvPicPr>
        <p:blipFill>
          <a:blip r:embed="rId5" cstate="print"/>
          <a:srcRect l="5752" t="3808" r="5973" b="7781"/>
          <a:stretch>
            <a:fillRect/>
          </a:stretch>
        </p:blipFill>
        <p:spPr bwMode="auto">
          <a:xfrm>
            <a:off x="5500694" y="857232"/>
            <a:ext cx="1581150" cy="21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ВИКА\ЗАМ\патріотичне картинки\458ed947984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14554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ВИКА\ЗАМ\патріотичне картинки\fotografii-voennyx-dejstvij-ato-na-vostoke-ukrainy10.jpg"/>
          <p:cNvPicPr/>
          <p:nvPr/>
        </p:nvPicPr>
        <p:blipFill>
          <a:blip r:embed="rId7" cstate="print"/>
          <a:srcRect l="24693" t="11707" r="20951" b="20916"/>
          <a:stretch>
            <a:fillRect/>
          </a:stretch>
        </p:blipFill>
        <p:spPr bwMode="auto">
          <a:xfrm>
            <a:off x="5572132" y="3786190"/>
            <a:ext cx="322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42860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Чужа вам думка вільна й незалежна,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Та вабить зір ваш земля наша безмежна.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Спиніться, нелюди, бо лихо з вами буде,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Наруги над Вкраїною народ наш не забуде.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Ми вільні духом і серцем незалежні,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Цьому нас вчать степи наші безмежні.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Ніколи наш народ не стане на коліна,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Бо ми могутня нація, єдина!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00298" y="614364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Вікторія Костюченко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D:\ВИКА\ЗАМ\патріотичне картинки\4e1b90cb-3a07-46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7360" y="4143380"/>
            <a:ext cx="3369461" cy="2357454"/>
          </a:xfrm>
          <a:prstGeom prst="rect">
            <a:avLst/>
          </a:prstGeom>
          <a:noFill/>
        </p:spPr>
      </p:pic>
      <p:pic>
        <p:nvPicPr>
          <p:cNvPr id="19" name="Рисунок 18" descr="D:\ВИКА\ЗАМ\патріотичне картинки\004812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285992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Вірю в майбутнє твоє, Україно!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USER\Desktop\IMG_20221031_12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404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Діти бажають миру!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USER\Desktop\IMG_20221031_121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33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78647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Це так, як дихати – любити Батьківщину.</a:t>
            </a:r>
            <a:b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В. Сосюра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428868"/>
            <a:ext cx="66675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357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Пам’ятаймо , хто ми, чиїх батьків і будьмо великими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5" name="Picture 1" descr="D:\ВИКА\ЗАМ\патріотичне картинки\13641_html_m5179ecc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428868"/>
            <a:ext cx="5214974" cy="431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736"/>
            <a:ext cx="7929618" cy="5214974"/>
          </a:xfrm>
        </p:spPr>
        <p:txBody>
          <a:bodyPr>
            <a:noAutofit/>
          </a:bodyPr>
          <a:lstStyle/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endParaRPr lang="en-US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українського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народу;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 вікових традицій та героїчних сторінок історії українського народу та його Збройних сил;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моральної відповідальності за все, що робиться на рідній землі, палке прагнення боротися за розквіт, велич і могутність Батьківщини, готовності її захищати;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утвердження принципів загальнолюдської моралі: правди, справедливості, милосердя, патріотизму та інших доброчинностей. </a:t>
            </a:r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9839" y="1144873"/>
            <a:ext cx="2173575" cy="9396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chemeClr val="tx1"/>
                </a:solidFill>
              </a:rPr>
              <a:t>Патріотизм – це:</a:t>
            </a:r>
            <a:endParaRPr lang="uk-UA" sz="2000" b="1" u="sng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5281" y="326497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Любов та вірність Батьківщині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2645" y="314790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Турбота про свій народ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74025" y="1084442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Знання своїх прав і виконання своїх </a:t>
            </a:r>
            <a:r>
              <a:rPr lang="uk-UA" sz="2000" b="1" dirty="0" err="1" smtClean="0">
                <a:solidFill>
                  <a:srgbClr val="FFFF00"/>
                </a:solidFill>
              </a:rPr>
              <a:t>обов</a:t>
            </a:r>
            <a:r>
              <a:rPr lang="en-US" sz="2000" b="1" dirty="0" smtClean="0">
                <a:solidFill>
                  <a:srgbClr val="FFFF00"/>
                </a:solidFill>
              </a:rPr>
              <a:t>’</a:t>
            </a:r>
            <a:r>
              <a:rPr lang="uk-UA" sz="2000" b="1" dirty="0" err="1" smtClean="0">
                <a:solidFill>
                  <a:srgbClr val="FFFF00"/>
                </a:solidFill>
              </a:rPr>
              <a:t>язків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9078" y="2243366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Готовність захищати Батьківщину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4744" y="1204833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Любов до рідної мови, вільне володіння нею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2828" y="2172391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Знання Історії країни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098" y="2183876"/>
            <a:ext cx="2715095" cy="62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Знання рідної символіки, українських традицій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Новая папка (2)\IMG_20221031_12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08" y="3045468"/>
            <a:ext cx="5083376" cy="3812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6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145016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Кожен повинен знати державні символи своєї Батьківщини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IMG_20221031_12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133"/>
            <a:ext cx="3850598" cy="5134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3" b="45785"/>
          <a:stretch/>
        </p:blipFill>
        <p:spPr bwMode="auto">
          <a:xfrm>
            <a:off x="4286248" y="1428736"/>
            <a:ext cx="3786214" cy="27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5214942" y="4214818"/>
            <a:ext cx="2286019" cy="228598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7130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Згадуємо  події , що змінили Україну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>
          <a:xfrm>
            <a:off x="642910" y="1643050"/>
            <a:ext cx="242889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12"/>
          <p:cNvSpPr txBox="1">
            <a:spLocks/>
          </p:cNvSpPr>
          <p:nvPr/>
        </p:nvSpPr>
        <p:spPr>
          <a:xfrm>
            <a:off x="3357554" y="2857496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12"/>
          <p:cNvSpPr txBox="1">
            <a:spLocks/>
          </p:cNvSpPr>
          <p:nvPr/>
        </p:nvSpPr>
        <p:spPr>
          <a:xfrm>
            <a:off x="5500694" y="1785926"/>
            <a:ext cx="242889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C:\Users\USER\Desktop\IMG_20221031_1216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30" b="6074"/>
          <a:stretch/>
        </p:blipFill>
        <p:spPr bwMode="auto">
          <a:xfrm>
            <a:off x="-113540" y="1428736"/>
            <a:ext cx="4545385" cy="515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2)\IMG_20221031_1217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23"/>
          <a:stretch/>
        </p:blipFill>
        <p:spPr bwMode="auto">
          <a:xfrm>
            <a:off x="4572000" y="2350916"/>
            <a:ext cx="4321730" cy="422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ВИКА\ЗАМ\патріотичне картинки\0c2b853d9cc9ae762ea55bef7cbdfb05.jpeg"/>
          <p:cNvPicPr>
            <a:picLocks noChangeAspect="1" noChangeArrowheads="1"/>
          </p:cNvPicPr>
          <p:nvPr/>
        </p:nvPicPr>
        <p:blipFill>
          <a:blip r:embed="rId10" cstate="print"/>
          <a:srcRect l="4297" t="11176" r="11328" b="5882"/>
          <a:stretch>
            <a:fillRect/>
          </a:stretch>
        </p:blipFill>
        <p:spPr bwMode="auto">
          <a:xfrm>
            <a:off x="714348" y="2928934"/>
            <a:ext cx="4268040" cy="2786082"/>
          </a:xfrm>
          <a:prstGeom prst="rect">
            <a:avLst/>
          </a:prstGeom>
          <a:noFill/>
        </p:spPr>
      </p:pic>
      <p:pic>
        <p:nvPicPr>
          <p:cNvPr id="2051" name="Picture 3" descr="D:\ВИКА\ЗАМ\патріотичне картинки\1404575074_patriotychni-kartunky-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42" y="2928934"/>
            <a:ext cx="344558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8596" y="142852"/>
            <a:ext cx="7715304" cy="1285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Вивчайте і любіть свою мову , як  це робив наш кобзар – Т. Г. Шевченко!</a:t>
            </a:r>
            <a:endParaRPr lang="uk-UA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67"/>
          <a:stretch/>
        </p:blipFill>
        <p:spPr bwMode="auto">
          <a:xfrm>
            <a:off x="796792" y="1360428"/>
            <a:ext cx="8347208" cy="535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FFFF00"/>
                </a:solidFill>
              </a:rPr>
              <a:t>Бережемо нашу культуру та </a:t>
            </a:r>
            <a:r>
              <a:rPr lang="uk-UA" sz="3600" b="1" i="1" dirty="0" err="1" smtClean="0">
                <a:solidFill>
                  <a:srgbClr val="FFFF00"/>
                </a:solidFill>
              </a:rPr>
              <a:t>українскі</a:t>
            </a:r>
            <a:r>
              <a:rPr lang="uk-UA" sz="3600" b="1" i="1" dirty="0" smtClean="0">
                <a:solidFill>
                  <a:srgbClr val="FFFF00"/>
                </a:solidFill>
              </a:rPr>
              <a:t> традиції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IMG_20221101_090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0" y="123677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5643355"/>
      </p:ext>
    </p:extLst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2897</TotalTime>
  <Words>394</Words>
  <Application>Microsoft Office PowerPoint</Application>
  <PresentationFormat>Экран (4:3)</PresentationFormat>
  <Paragraphs>65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7</vt:lpstr>
      <vt:lpstr> Книжкова виставка  «Моя незламна Україна»  Провела бібліотекар Комунального заклад у «Першотравневий ліцей»  Караван  О. Е.</vt:lpstr>
      <vt:lpstr>Це так, як дихати – любити Батьківщину.                         В. Сосюра</vt:lpstr>
      <vt:lpstr>Слайд 3</vt:lpstr>
      <vt:lpstr>Слайд 4</vt:lpstr>
      <vt:lpstr>Кожен повинен знати державні символи своєї Батьківщини </vt:lpstr>
      <vt:lpstr>Слайд 6</vt:lpstr>
      <vt:lpstr>Слайд 7</vt:lpstr>
      <vt:lpstr>Слайд 8</vt:lpstr>
      <vt:lpstr>Бережемо нашу культуру та українскі традиції</vt:lpstr>
      <vt:lpstr>Пам'ятаємо історію рідного краю         та  його видатних людей</vt:lpstr>
      <vt:lpstr>Слайд 11</vt:lpstr>
      <vt:lpstr>Слайд 12</vt:lpstr>
      <vt:lpstr>Майбутнім захисникам України</vt:lpstr>
      <vt:lpstr>Слайд 14</vt:lpstr>
      <vt:lpstr>Книги з роботами наших учнів про захисників Батьківщини</vt:lpstr>
      <vt:lpstr>Слайд 16</vt:lpstr>
      <vt:lpstr>Слайд 17</vt:lpstr>
      <vt:lpstr>Вірю в майбутнє твоє, Україно!</vt:lpstr>
      <vt:lpstr>Діти бажають миру!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Alexandr</cp:lastModifiedBy>
  <cp:revision>176</cp:revision>
  <dcterms:created xsi:type="dcterms:W3CDTF">2014-08-02T11:56:42Z</dcterms:created>
  <dcterms:modified xsi:type="dcterms:W3CDTF">2022-11-04T13:03:17Z</dcterms:modified>
</cp:coreProperties>
</file>