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65" r:id="rId2"/>
    <p:sldId id="283" r:id="rId3"/>
    <p:sldId id="287" r:id="rId4"/>
    <p:sldId id="290" r:id="rId5"/>
    <p:sldId id="294" r:id="rId6"/>
    <p:sldId id="306" r:id="rId7"/>
    <p:sldId id="261" r:id="rId8"/>
    <p:sldId id="266" r:id="rId9"/>
    <p:sldId id="271" r:id="rId10"/>
    <p:sldId id="259" r:id="rId11"/>
    <p:sldId id="257" r:id="rId12"/>
    <p:sldId id="258" r:id="rId13"/>
    <p:sldId id="270" r:id="rId14"/>
    <p:sldId id="297" r:id="rId15"/>
    <p:sldId id="269" r:id="rId16"/>
    <p:sldId id="285" r:id="rId17"/>
    <p:sldId id="295" r:id="rId18"/>
    <p:sldId id="303" r:id="rId19"/>
    <p:sldId id="286" r:id="rId20"/>
    <p:sldId id="277" r:id="rId21"/>
    <p:sldId id="292" r:id="rId22"/>
    <p:sldId id="27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32D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B87F-D959-4FD2-8539-F8C0D9C93CF4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F327-7CEE-4DFF-90FD-735E4FACF03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215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6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2109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05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1576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51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158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6493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86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28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7905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694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4BEE7EC-AAA7-4289-9662-87A61C026009}" type="datetimeFigureOut">
              <a:rPr lang="x-none" smtClean="0"/>
              <a:pPr/>
              <a:t>04.11.2022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18702D-7E5A-4C53-9171-F79257C3ED2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48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CF03-5515-4965-899E-BAD174E9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DE2ABB-1197-4BE5-B611-BC47FCD62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Перемога України - Home | Facebook">
            <a:extLst>
              <a:ext uri="{FF2B5EF4-FFF2-40B4-BE49-F238E27FC236}">
                <a16:creationId xmlns:a16="http://schemas.microsoft.com/office/drawing/2014/main" xmlns="" id="{81F3040E-C7DE-4582-A348-FABE00CEFA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92AEA9-B84A-4E37-B6C3-9D3BF8A223A8}"/>
              </a:ext>
            </a:extLst>
          </p:cNvPr>
          <p:cNvSpPr txBox="1"/>
          <p:nvPr/>
        </p:nvSpPr>
        <p:spPr>
          <a:xfrm>
            <a:off x="865415" y="258901"/>
            <a:ext cx="87357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Фотозвіт - презентація Всеукраїнського </a:t>
            </a:r>
            <a:r>
              <a:rPr lang="uk-UA" sz="4000" b="1" kern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місячниика</a:t>
            </a:r>
            <a:r>
              <a:rPr lang="uk-UA" sz="40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шкільних  бібліотек під гаслом: </a:t>
            </a:r>
            <a:endParaRPr lang="en-US" sz="4000" b="1" kern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 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єдина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 — Україна свята, 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нездоланна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ніким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x-none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73DA35-5D8F-4783-865E-7D50FEC42173}"/>
              </a:ext>
            </a:extLst>
          </p:cNvPr>
          <p:cNvSpPr txBox="1"/>
          <p:nvPr/>
        </p:nvSpPr>
        <p:spPr>
          <a:xfrm>
            <a:off x="3282043" y="3853542"/>
            <a:ext cx="58660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Парфьонова  Тетяна Володимирівна</a:t>
            </a:r>
            <a:endParaRPr lang="ru-RU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вач</a:t>
            </a:r>
            <a:r>
              <a:rPr lang="ru-RU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льною</a:t>
            </a:r>
            <a:r>
              <a:rPr lang="ru-RU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отекою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КЗ «Борівський ліцей  імені С. </a:t>
            </a:r>
            <a:r>
              <a:rPr lang="uk-UA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Закори</a:t>
            </a:r>
            <a:endParaRPr lang="uk-UA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Зміївської 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міської ради Чугуївського району Харківської області»</a:t>
            </a:r>
            <a:endParaRPr lang="en-US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7FDD26-5AAA-4ACC-819D-3511F1CA89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2457" y="-155022"/>
            <a:ext cx="2171699" cy="3290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4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CF03-5515-4965-899E-BAD174E9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DE2ABB-1197-4BE5-B611-BC47FCD62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Рисунок 3" descr="GrafZakaz: 2016">
            <a:extLst>
              <a:ext uri="{FF2B5EF4-FFF2-40B4-BE49-F238E27FC236}">
                <a16:creationId xmlns:a16="http://schemas.microsoft.com/office/drawing/2014/main" xmlns="" id="{4926CE5C-25DC-44BA-9486-ACC752FF35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7BBFBC-847C-4263-93CD-138A5A9260C4}"/>
              </a:ext>
            </a:extLst>
          </p:cNvPr>
          <p:cNvSpPr txBox="1"/>
          <p:nvPr/>
        </p:nvSpPr>
        <p:spPr>
          <a:xfrm>
            <a:off x="3047999" y="542925"/>
            <a:ext cx="6038851" cy="5939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Рідна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ненька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Україна.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цілім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єдина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і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одна у тебе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чарівна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люба, мила.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єдинстві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твоя сила.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здолають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вороги,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всім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бажаєш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наміри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маєш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Нехай Бог благословить,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покине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мить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Україно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живи і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процвітай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невдачі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подолай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дзвенів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дитячий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сміх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радісні</a:t>
            </a: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x-none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Митрофанова Г. М.</a:t>
            </a:r>
            <a:endParaRPr lang="x-none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1CBA71-B893-4E8C-BB82-AE5E140A840F}"/>
              </a:ext>
            </a:extLst>
          </p:cNvPr>
          <p:cNvSpPr txBox="1"/>
          <p:nvPr/>
        </p:nvSpPr>
        <p:spPr>
          <a:xfrm>
            <a:off x="3314701" y="-296861"/>
            <a:ext cx="5829300" cy="101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x-none" sz="1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За живе: 8 зворушливих віршів про війну в Україні – Український контент">
            <a:extLst>
              <a:ext uri="{FF2B5EF4-FFF2-40B4-BE49-F238E27FC236}">
                <a16:creationId xmlns:a16="http://schemas.microsoft.com/office/drawing/2014/main" xmlns="" id="{F8CCAAA6-5AFE-4BC1-A484-3015B6E448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987358"/>
            <a:ext cx="2724150" cy="2885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21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CF03-5515-4965-899E-BAD174E9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DE2ABB-1197-4BE5-B611-BC47FCD62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GrafZakaz: 2016">
            <a:extLst>
              <a:ext uri="{FF2B5EF4-FFF2-40B4-BE49-F238E27FC236}">
                <a16:creationId xmlns:a16="http://schemas.microsoft.com/office/drawing/2014/main" xmlns="" id="{CF69D8C6-25EB-4AD7-9593-62ECC75076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26B82F-452C-4A9D-AC25-CBB2A92ECAA6}"/>
              </a:ext>
            </a:extLst>
          </p:cNvPr>
          <p:cNvSpPr txBox="1"/>
          <p:nvPr/>
        </p:nvSpPr>
        <p:spPr>
          <a:xfrm>
            <a:off x="1276350" y="76200"/>
            <a:ext cx="9801225" cy="1031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x-none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Болить </a:t>
            </a:r>
            <a:r>
              <a:rPr lang="x-none" sz="60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серце</a:t>
            </a:r>
            <a:r>
              <a:rPr lang="x-none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x-none" sz="60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Україну</a:t>
            </a:r>
            <a:r>
              <a:rPr lang="x-none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</a:t>
            </a:r>
            <a:endParaRPr lang="x-none" sz="60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79370D-DA10-4B81-B2D0-76A1FA346460}"/>
              </a:ext>
            </a:extLst>
          </p:cNvPr>
          <p:cNvSpPr txBox="1"/>
          <p:nvPr/>
        </p:nvSpPr>
        <p:spPr>
          <a:xfrm>
            <a:off x="3048000" y="871056"/>
            <a:ext cx="6096000" cy="567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Болить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серце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Україну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Саму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найкращу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країну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ріднесенька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для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неї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творіти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дбати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пишатися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Щасливі хай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сонце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світило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птахи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співали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знали.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треба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Надію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серцях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наших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мир та свобода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з нами, 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гідними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доньками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синами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вірю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тебе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Україно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Батьківщина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моя родина.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 у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серці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тебе маю.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Вірші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тебе я </a:t>
            </a:r>
            <a:r>
              <a:rPr lang="x-none" sz="2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складаю</a:t>
            </a:r>
            <a:r>
              <a:rPr lang="x-none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!!!!!</a:t>
            </a:r>
            <a:endParaRPr lang="x-none" sz="20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Митрофанова Г. М.</a:t>
            </a:r>
            <a:endParaRPr lang="x-none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CF03-5515-4965-899E-BAD174E9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DE2ABB-1197-4BE5-B611-BC47FCD62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Презентация PowerPoint">
            <a:extLst>
              <a:ext uri="{FF2B5EF4-FFF2-40B4-BE49-F238E27FC236}">
                <a16:creationId xmlns:a16="http://schemas.microsoft.com/office/drawing/2014/main" xmlns="" id="{AC11F4A0-1D51-4D99-8181-EA5E738397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2CBF75-4628-4AD5-9D14-804F5F3696F1}"/>
              </a:ext>
            </a:extLst>
          </p:cNvPr>
          <p:cNvSpPr txBox="1"/>
          <p:nvPr/>
        </p:nvSpPr>
        <p:spPr>
          <a:xfrm>
            <a:off x="4838700" y="447675"/>
            <a:ext cx="622935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ненавиджу війну, і тих, хто її хоче.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тих, хто байдужий між іншим.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кричати, доки вистачає сил.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потрібне це марення, нам потрібний СВІТ!!!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Ніхто у цій війні не переможе.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цьому казані ніхто не </a:t>
            </a:r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встоїть</a:t>
            </a: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Цю війну вигадали божевільні.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Страждають усі, не лише українці.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я прошу, волаючи до Вищих Сил.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встояти, і дати любові та миру.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Нехай кожен випромінює позитив.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знаю я – ми разом переможемо!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Митрофанова Г.М.</a:t>
            </a:r>
            <a:endParaRPr lang="x-none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У карпатському краї,чи в луганських степах,де б ти не жив – ми родина!Горда, незламнаі нездоланна –єдина для всіх Україна!">
            <a:extLst>
              <a:ext uri="{FF2B5EF4-FFF2-40B4-BE49-F238E27FC236}">
                <a16:creationId xmlns:a16="http://schemas.microsoft.com/office/drawing/2014/main" xmlns="" id="{55B32FCA-54B9-444E-80F3-5D1B3EE9E4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4" y="352425"/>
            <a:ext cx="4501516" cy="490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4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59D77-EA89-46C5-9849-6F5046B6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</a:t>
            </a:r>
            <a:endParaRPr lang="x-none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C0AD8D6-5AAA-4FFF-AB24-89B03DE8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316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7" name="Рисунок 6" descr="Презентація та розробка вікторини &quot;Моя країна Україна&quot;">
            <a:extLst>
              <a:ext uri="{FF2B5EF4-FFF2-40B4-BE49-F238E27FC236}">
                <a16:creationId xmlns:a16="http://schemas.microsoft.com/office/drawing/2014/main" xmlns="" id="{CC16E7C8-1363-4710-8D04-EDF5B1A4C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9550"/>
            <a:ext cx="11715749" cy="52946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989990-90B5-41E5-90D4-CEF5D706EFA8}"/>
              </a:ext>
            </a:extLst>
          </p:cNvPr>
          <p:cNvSpPr txBox="1"/>
          <p:nvPr/>
        </p:nvSpPr>
        <p:spPr>
          <a:xfrm>
            <a:off x="2095500" y="0"/>
            <a:ext cx="7048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Вікторина</a:t>
            </a:r>
            <a:endParaRPr lang="x-none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EB039F-D6C7-481C-B5BA-BE1C6CB5B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67" r="4584" b="25277"/>
          <a:stretch/>
        </p:blipFill>
        <p:spPr>
          <a:xfrm>
            <a:off x="5477388" y="4076700"/>
            <a:ext cx="5250747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B1F303DB-EF13-4BF5-BFE0-D4849DB030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4528" r="5470" b="8129"/>
          <a:stretch/>
        </p:blipFill>
        <p:spPr>
          <a:xfrm>
            <a:off x="567532" y="3857625"/>
            <a:ext cx="5080793" cy="271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06A7F0-905A-4C0E-B0EC-34976656535A}"/>
              </a:ext>
            </a:extLst>
          </p:cNvPr>
          <p:cNvSpPr txBox="1"/>
          <p:nvPr/>
        </p:nvSpPr>
        <p:spPr>
          <a:xfrm rot="11033312" flipV="1">
            <a:off x="342900" y="6109901"/>
            <a:ext cx="3438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3клас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endParaRPr lang="x-none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9A1380-3A61-40CE-9A4B-8606F803D90A}"/>
              </a:ext>
            </a:extLst>
          </p:cNvPr>
          <p:cNvSpPr txBox="1"/>
          <p:nvPr/>
        </p:nvSpPr>
        <p:spPr>
          <a:xfrm flipH="1">
            <a:off x="10620374" y="5994052"/>
            <a:ext cx="166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клас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x-non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5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&quot;Державні символи Украї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44" y="237969"/>
            <a:ext cx="6011054" cy="6342713"/>
          </a:xfrm>
          <a:prstGeom prst="rect">
            <a:avLst/>
          </a:prstGeom>
          <a:noFill/>
        </p:spPr>
      </p:pic>
      <p:pic>
        <p:nvPicPr>
          <p:cNvPr id="1028" name="Picture 4" descr="О. Желіба * Яка найбільша річка в Україні? Державний Герб України  це… Якого кольору  Державний Прапор України? Урочиста пісня нашої держави  це … Найвищі гори в Україні  це … Як називається символ, який українки одягають на голову? Яким був сьогоднішній урок?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87" y="252958"/>
            <a:ext cx="5686269" cy="6387685"/>
          </a:xfrm>
          <a:prstGeom prst="rect">
            <a:avLst/>
          </a:prstGeom>
          <a:noFill/>
        </p:spPr>
      </p:pic>
      <p:pic>
        <p:nvPicPr>
          <p:cNvPr id="4098" name="Picture 2" descr="Листівки та зображення, картинки та привітання, календар свят.">
            <a:extLst>
              <a:ext uri="{FF2B5EF4-FFF2-40B4-BE49-F238E27FC236}">
                <a16:creationId xmlns:a16="http://schemas.microsoft.com/office/drawing/2014/main" xmlns="" id="{B1175242-8998-4E2A-9658-1761A7F5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848" y="4803459"/>
            <a:ext cx="2324100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ерце моє це моя україна">
            <a:extLst>
              <a:ext uri="{FF2B5EF4-FFF2-40B4-BE49-F238E27FC236}">
                <a16:creationId xmlns:a16="http://schemas.microsoft.com/office/drawing/2014/main" xmlns="" id="{D4A27C2A-C48C-4B54-B6B8-CF7806DE0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6" b="11553"/>
          <a:stretch/>
        </p:blipFill>
        <p:spPr bwMode="auto">
          <a:xfrm>
            <a:off x="9774321" y="4925020"/>
            <a:ext cx="2340769" cy="1761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вята спадщина - Державні символи України - РОЗУМНИЦЬКА ПОЧАТКОВА ШКОЛА -  ЗАКЛАД ДОШКІЛЬНОЇ ОСВІТИ">
            <a:extLst>
              <a:ext uri="{FF2B5EF4-FFF2-40B4-BE49-F238E27FC236}">
                <a16:creationId xmlns:a16="http://schemas.microsoft.com/office/drawing/2014/main" xmlns="" id="{709E3641-29A2-4F04-9E66-C7F5280E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054" y="4925020"/>
            <a:ext cx="3390900" cy="1352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59D77-EA89-46C5-9849-6F5046B6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9CDA84-147E-4532-A018-0157A2C3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813AA4-DAED-4226-8B4B-AFC898F408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4473"/>
            <a:ext cx="11753849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B5A98F-0E2A-4A50-9915-1F87B6132F72}"/>
              </a:ext>
            </a:extLst>
          </p:cNvPr>
          <p:cNvSpPr txBox="1"/>
          <p:nvPr/>
        </p:nvSpPr>
        <p:spPr>
          <a:xfrm>
            <a:off x="361948" y="4371975"/>
            <a:ext cx="11296651" cy="3616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ts val="2100"/>
              </a:lnSpc>
              <a:spcAft>
                <a:spcPts val="0"/>
              </a:spcAft>
            </a:pPr>
            <a:endParaRPr lang="x-none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Киев — Википедия">
            <a:extLst>
              <a:ext uri="{FF2B5EF4-FFF2-40B4-BE49-F238E27FC236}">
                <a16:creationId xmlns:a16="http://schemas.microsoft.com/office/drawing/2014/main" xmlns="" id="{4A10E358-1C66-4F1B-9A04-90CC1D3E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10" y="214313"/>
            <a:ext cx="219075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AFA4C-2C09-4C67-8AA9-C480BE6F256A}"/>
              </a:ext>
            </a:extLst>
          </p:cNvPr>
          <p:cNvSpPr txBox="1"/>
          <p:nvPr/>
        </p:nvSpPr>
        <p:spPr>
          <a:xfrm>
            <a:off x="509797" y="350639"/>
            <a:ext cx="8643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Київ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Стенд Державні Символи (270639)">
            <a:extLst>
              <a:ext uri="{FF2B5EF4-FFF2-40B4-BE49-F238E27FC236}">
                <a16:creationId xmlns:a16="http://schemas.microsoft.com/office/drawing/2014/main" xmlns="" id="{4B71758F-286D-46C2-8E34-EE790F15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943"/>
            <a:ext cx="2105025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лина">
            <a:extLst>
              <a:ext uri="{FF2B5EF4-FFF2-40B4-BE49-F238E27FC236}">
                <a16:creationId xmlns:a16="http://schemas.microsoft.com/office/drawing/2014/main" xmlns="" id="{21BFCA4C-30D3-4068-9F86-E0BACE88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53" y="350640"/>
            <a:ext cx="2271924" cy="123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E1BF9C-BCB0-4108-B52D-2D7EC3089AFE}"/>
              </a:ext>
            </a:extLst>
          </p:cNvPr>
          <p:cNvSpPr txBox="1"/>
          <p:nvPr/>
        </p:nvSpPr>
        <p:spPr>
          <a:xfrm>
            <a:off x="5953125" y="1047750"/>
            <a:ext cx="3176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Калина</a:t>
            </a:r>
            <a:endParaRPr lang="x-non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34" name="Picture 10" descr="Презентація &quot;Легенда про заснування Києва&quot;">
            <a:extLst>
              <a:ext uri="{FF2B5EF4-FFF2-40B4-BE49-F238E27FC236}">
                <a16:creationId xmlns:a16="http://schemas.microsoft.com/office/drawing/2014/main" xmlns="" id="{221376EB-2C13-494A-BFC5-56E8F2D2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050" y="350639"/>
            <a:ext cx="3876673" cy="1468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онституція України - основний закон держави » Веб-портал міста Люботин">
            <a:extLst>
              <a:ext uri="{FF2B5EF4-FFF2-40B4-BE49-F238E27FC236}">
                <a16:creationId xmlns:a16="http://schemas.microsoft.com/office/drawing/2014/main" xmlns="" id="{C418882B-B3CF-4443-BED4-B1103C99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677353"/>
            <a:ext cx="2466975" cy="1453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резентация на тему: &quot;Вікторина&quot;. Скачать бесплатно и без регистрации.">
            <a:extLst>
              <a:ext uri="{FF2B5EF4-FFF2-40B4-BE49-F238E27FC236}">
                <a16:creationId xmlns:a16="http://schemas.microsoft.com/office/drawing/2014/main" xmlns="" id="{7AB486C2-288E-4C85-B665-08517634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024" y="1723229"/>
            <a:ext cx="2466975" cy="1356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Дніпро. Найбільша річка України. Починається на території Росії з невеликого болота. Довжина в межах України 981 кілометр. Впадає в Чорне море.">
            <a:extLst>
              <a:ext uri="{FF2B5EF4-FFF2-40B4-BE49-F238E27FC236}">
                <a16:creationId xmlns:a16="http://schemas.microsoft.com/office/drawing/2014/main" xmlns="" id="{4E76091B-C5D2-4918-B579-0858FDAA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41" y="4076700"/>
            <a:ext cx="2314575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ржавний герб України - що символізує тризуб / фото ua.depositphotos.com">
            <a:extLst>
              <a:ext uri="{FF2B5EF4-FFF2-40B4-BE49-F238E27FC236}">
                <a16:creationId xmlns:a16="http://schemas.microsoft.com/office/drawing/2014/main" xmlns="" id="{46061858-C88E-4AD1-B826-1338AB6D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262" y="4181475"/>
            <a:ext cx="2076450" cy="134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AC383-9CD2-4A11-8367-017A348E82C5}"/>
              </a:ext>
            </a:extLst>
          </p:cNvPr>
          <p:cNvSpPr txBox="1"/>
          <p:nvPr/>
        </p:nvSpPr>
        <p:spPr>
          <a:xfrm>
            <a:off x="3048000" y="4248150"/>
            <a:ext cx="1890712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герб </a:t>
            </a:r>
            <a:r>
              <a:rPr lang="ru-RU" sz="2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тризуб</a:t>
            </a:r>
            <a:endParaRPr lang="ru-RU" sz="20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Синьо-жовтий чи жовто-блакитний: історія Державного Прапора України">
            <a:extLst>
              <a:ext uri="{FF2B5EF4-FFF2-40B4-BE49-F238E27FC236}">
                <a16:creationId xmlns:a16="http://schemas.microsoft.com/office/drawing/2014/main" xmlns="" id="{D082CB38-4424-4D16-824A-FB789699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675" y="4080392"/>
            <a:ext cx="2619375" cy="1529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BD61BE-5DF1-4673-A6F3-8E20E73204E5}"/>
              </a:ext>
            </a:extLst>
          </p:cNvPr>
          <p:cNvSpPr txBox="1"/>
          <p:nvPr/>
        </p:nvSpPr>
        <p:spPr>
          <a:xfrm>
            <a:off x="5682198" y="4245144"/>
            <a:ext cx="231018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i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</a:t>
            </a:r>
            <a:r>
              <a:rPr lang="ru-RU" sz="3600" b="1" i="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0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endParaRPr lang="x-none" sz="36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езентація &quot;Україна - рідний край&quot;">
            <a:extLst>
              <a:ext uri="{FF2B5EF4-FFF2-40B4-BE49-F238E27FC236}">
                <a16:creationId xmlns:a16="http://schemas.microsoft.com/office/drawing/2014/main" xmlns="" id="{42CBA7A8-DCE4-49E4-9C31-F3E5BC90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485" y="4325255"/>
            <a:ext cx="2466975" cy="1380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Яку вершину підкорюють українці: найвища гора України">
            <a:extLst>
              <a:ext uri="{FF2B5EF4-FFF2-40B4-BE49-F238E27FC236}">
                <a16:creationId xmlns:a16="http://schemas.microsoft.com/office/drawing/2014/main" xmlns="" id="{CA17BFD6-F24E-4B07-A1DE-F9A49491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555124"/>
            <a:ext cx="2390775" cy="104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20653F-A351-4453-9B2F-3A94B4643DD7}"/>
              </a:ext>
            </a:extLst>
          </p:cNvPr>
          <p:cNvSpPr txBox="1"/>
          <p:nvPr/>
        </p:nvSpPr>
        <p:spPr>
          <a:xfrm>
            <a:off x="3248024" y="5752194"/>
            <a:ext cx="176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Говерла</a:t>
            </a:r>
            <a:endParaRPr lang="x-none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Український народний вінок » Senfil.net - Цікавий журнал">
            <a:extLst>
              <a:ext uri="{FF2B5EF4-FFF2-40B4-BE49-F238E27FC236}">
                <a16:creationId xmlns:a16="http://schemas.microsoft.com/office/drawing/2014/main" xmlns="" id="{F00670DA-B2A0-4101-BC45-F4B59597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891" y="5492831"/>
            <a:ext cx="2466975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0A28A4-FBB8-4F02-9BCB-430F9FF95DEE}"/>
              </a:ext>
            </a:extLst>
          </p:cNvPr>
          <p:cNvSpPr txBox="1"/>
          <p:nvPr/>
        </p:nvSpPr>
        <p:spPr>
          <a:xfrm>
            <a:off x="6875743" y="5569298"/>
            <a:ext cx="11166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Віно</a:t>
            </a:r>
          </a:p>
          <a:p>
            <a:r>
              <a:rPr lang="uk-UA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endParaRPr lang="x-non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7A019E-71A2-4FCA-94F9-8EF0A6EC3CD4}"/>
              </a:ext>
            </a:extLst>
          </p:cNvPr>
          <p:cNvSpPr txBox="1"/>
          <p:nvPr/>
        </p:nvSpPr>
        <p:spPr>
          <a:xfrm>
            <a:off x="1019174" y="3156056"/>
            <a:ext cx="8110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endParaRPr lang="x-none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8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2653A-3B69-46C7-AB0A-05CA06CE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439479-8608-46F4-9503-6D6389DB8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5841" y="-421963"/>
            <a:ext cx="12525441" cy="706589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147733-C226-420B-81CB-A512B187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7082" r="-371" b="31668"/>
          <a:stretch/>
        </p:blipFill>
        <p:spPr>
          <a:xfrm>
            <a:off x="-552273" y="-104775"/>
            <a:ext cx="5228983" cy="288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A4F0BF-A492-465E-A831-2C69277FFE38}"/>
              </a:ext>
            </a:extLst>
          </p:cNvPr>
          <p:cNvSpPr txBox="1"/>
          <p:nvPr/>
        </p:nvSpPr>
        <p:spPr>
          <a:xfrm>
            <a:off x="-152399" y="1600199"/>
            <a:ext cx="4591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гра</a:t>
            </a:r>
            <a:endParaRPr lang="x-none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919562-196A-4366-805A-97A7A9C83349}"/>
              </a:ext>
            </a:extLst>
          </p:cNvPr>
          <p:cNvSpPr txBox="1"/>
          <p:nvPr/>
        </p:nvSpPr>
        <p:spPr>
          <a:xfrm>
            <a:off x="2905125" y="2131517"/>
            <a:ext cx="862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</a:t>
            </a:r>
            <a:endParaRPr lang="x-non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1\Desktop\55238c3a-8ca2-464f-a41d-2776aadc26a7.jpg"/>
          <p:cNvPicPr/>
          <p:nvPr/>
        </p:nvPicPr>
        <p:blipFill>
          <a:blip r:embed="rId4" cstate="print"/>
          <a:srcRect t="33646" b="35801"/>
          <a:stretch>
            <a:fillRect/>
          </a:stretch>
        </p:blipFill>
        <p:spPr bwMode="auto">
          <a:xfrm>
            <a:off x="6096858" y="-374754"/>
            <a:ext cx="5724525" cy="310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flipH="1">
            <a:off x="6625651" y="1783830"/>
            <a:ext cx="4811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клас</a:t>
            </a:r>
            <a:endParaRPr lang="x-none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9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CBC7F-EAC8-4BEF-B4AA-155406E4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EE2C6A-9B9B-4947-BE4E-3EF1185C7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Украинский фон для презентации - 72 фото">
            <a:extLst>
              <a:ext uri="{FF2B5EF4-FFF2-40B4-BE49-F238E27FC236}">
                <a16:creationId xmlns:a16="http://schemas.microsoft.com/office/drawing/2014/main" xmlns="" id="{991DCF6A-149A-425C-BE4F-EF3A8EECC4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231774"/>
            <a:ext cx="11753849" cy="64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C5F846-59B7-4A43-B5AC-3029CE8B7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53" b="13303"/>
          <a:stretch/>
        </p:blipFill>
        <p:spPr>
          <a:xfrm>
            <a:off x="447675" y="57151"/>
            <a:ext cx="3095625" cy="200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F4FB14-7B6A-4BDE-BC40-CB05E28A2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9" t="48122" r="10176" b="14335"/>
          <a:stretch/>
        </p:blipFill>
        <p:spPr>
          <a:xfrm>
            <a:off x="5529719" y="1571258"/>
            <a:ext cx="4238625" cy="1356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3C748B-4934-4444-8A3E-27FCFEB7DA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" b="60077"/>
          <a:stretch/>
        </p:blipFill>
        <p:spPr>
          <a:xfrm>
            <a:off x="3781425" y="204736"/>
            <a:ext cx="6050443" cy="98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Объект 22">
            <a:extLst>
              <a:ext uri="{FF2B5EF4-FFF2-40B4-BE49-F238E27FC236}">
                <a16:creationId xmlns:a16="http://schemas.microsoft.com/office/drawing/2014/main" xmlns="" id="{0280B0A7-4622-460B-9975-F4197A1316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" r="2616" b="13818"/>
          <a:stretch/>
        </p:blipFill>
        <p:spPr>
          <a:xfrm>
            <a:off x="181146" y="2232023"/>
            <a:ext cx="4610596" cy="2247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Объект 34">
            <a:extLst>
              <a:ext uri="{FF2B5EF4-FFF2-40B4-BE49-F238E27FC236}">
                <a16:creationId xmlns:a16="http://schemas.microsoft.com/office/drawing/2014/main" xmlns="" id="{5AECF6CE-24EB-4A6E-9EF0-9B1B9D66D5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" r="1943" b="12500"/>
          <a:stretch/>
        </p:blipFill>
        <p:spPr>
          <a:xfrm>
            <a:off x="5091281" y="3000375"/>
            <a:ext cx="6719719" cy="349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Объект 38">
            <a:extLst>
              <a:ext uri="{FF2B5EF4-FFF2-40B4-BE49-F238E27FC236}">
                <a16:creationId xmlns:a16="http://schemas.microsoft.com/office/drawing/2014/main" xmlns="" id="{60FFAA52-210B-4614-AD52-FDC3379ADE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08" r="8262" b="16484"/>
          <a:stretch/>
        </p:blipFill>
        <p:spPr>
          <a:xfrm>
            <a:off x="43775" y="4667250"/>
            <a:ext cx="5047506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Объект 18">
            <a:extLst>
              <a:ext uri="{FF2B5EF4-FFF2-40B4-BE49-F238E27FC236}">
                <a16:creationId xmlns:a16="http://schemas.microsoft.com/office/drawing/2014/main" xmlns="" id="{048816E2-76E0-446C-B3B9-21DB8278D3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0" t="8912" r="70201" b="30671"/>
          <a:stretch/>
        </p:blipFill>
        <p:spPr>
          <a:xfrm>
            <a:off x="10420511" y="361950"/>
            <a:ext cx="1247527" cy="2324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45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06002D-E2CB-449A-A2E2-D0EB4C2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616AFB9-1A02-4062-804D-5ED48FB38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1" t="5424" r="10133" b="14622"/>
          <a:stretch/>
        </p:blipFill>
        <p:spPr>
          <a:xfrm>
            <a:off x="231457" y="138152"/>
            <a:ext cx="11791950" cy="64007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968E11-7CF7-4513-8A19-5BFCE43E4C29}"/>
              </a:ext>
            </a:extLst>
          </p:cNvPr>
          <p:cNvSpPr txBox="1"/>
          <p:nvPr/>
        </p:nvSpPr>
        <p:spPr>
          <a:xfrm>
            <a:off x="1657349" y="238126"/>
            <a:ext cx="9391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Патріотичний ф</a:t>
            </a:r>
            <a:r>
              <a:rPr lang="ru-RU" sz="40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лешмоб </a:t>
            </a:r>
            <a:endParaRPr lang="en-US" sz="4000" b="1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«ДІТИ  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ЗА </a:t>
            </a:r>
            <a:r>
              <a:rPr lang="ru-RU" sz="40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  <a:endParaRPr lang="ru-RU" sz="40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День миру | Черкаська спеціалізована школа №3">
            <a:extLst>
              <a:ext uri="{FF2B5EF4-FFF2-40B4-BE49-F238E27FC236}">
                <a16:creationId xmlns:a16="http://schemas.microsoft.com/office/drawing/2014/main" xmlns="" id="{D2B9C44F-8EE2-4691-9E54-DDC701180A7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4" b="6736"/>
          <a:stretch/>
        </p:blipFill>
        <p:spPr bwMode="auto">
          <a:xfrm>
            <a:off x="9534525" y="218465"/>
            <a:ext cx="2438400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2E7B92EE-1644-4055-A240-13508F22A5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4" r="150" b="4953"/>
          <a:stretch/>
        </p:blipFill>
        <p:spPr>
          <a:xfrm>
            <a:off x="7264717" y="1401203"/>
            <a:ext cx="4676775" cy="4002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 descr="ДІТИ УКРАЇНИ ЗА МИР - YouTube">
            <a:extLst>
              <a:ext uri="{FF2B5EF4-FFF2-40B4-BE49-F238E27FC236}">
                <a16:creationId xmlns:a16="http://schemas.microsoft.com/office/drawing/2014/main" xmlns="" id="{1359C5B2-80D8-438C-8303-16D847FA1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7" t="9525" r="14332" b="14285"/>
          <a:stretch/>
        </p:blipFill>
        <p:spPr bwMode="auto">
          <a:xfrm>
            <a:off x="150495" y="70486"/>
            <a:ext cx="2438400" cy="1915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❤">
            <a:extLst>
              <a:ext uri="{FF2B5EF4-FFF2-40B4-BE49-F238E27FC236}">
                <a16:creationId xmlns:a16="http://schemas.microsoft.com/office/drawing/2014/main" xmlns="" id="{43C579B6-F308-4645-BD5B-407954F148F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824452"/>
            <a:ext cx="2438400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156026-FE21-443E-8354-FB91794EA3F4}"/>
              </a:ext>
            </a:extLst>
          </p:cNvPr>
          <p:cNvSpPr txBox="1"/>
          <p:nvPr/>
        </p:nvSpPr>
        <p:spPr>
          <a:xfrm>
            <a:off x="390525" y="1580616"/>
            <a:ext cx="7086600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 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лунають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постріли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проливається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людська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кров, за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флешмобу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підкреслили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миру в </a:t>
            </a:r>
            <a:endParaRPr lang="ru-RU" sz="2000" b="1" i="0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i="0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1AF2F2-8584-4B12-AD66-99D326595EA2}"/>
              </a:ext>
            </a:extLst>
          </p:cNvPr>
          <p:cNvSpPr txBox="1"/>
          <p:nvPr/>
        </p:nvSpPr>
        <p:spPr>
          <a:xfrm>
            <a:off x="390525" y="3629025"/>
            <a:ext cx="345757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в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бути!</a:t>
            </a:r>
          </a:p>
          <a:p>
            <a:pPr algn="ctr"/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</a:t>
            </a:r>
          </a:p>
          <a:p>
            <a:pPr algn="ctr"/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endParaRPr lang="ru-RU" sz="2400" b="1" i="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на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1" i="0" dirty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35711" y="5426439"/>
            <a:ext cx="24284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клас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B1FF0-6802-4005-A074-1B14DBE9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40A0CA-BBC8-4584-AF38-2DDE6134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026" name="Picture 2" descr="Що таке патріотизм і чому ми повинні любити нашу Батьківщину | chicagorazom">
            <a:extLst>
              <a:ext uri="{FF2B5EF4-FFF2-40B4-BE49-F238E27FC236}">
                <a16:creationId xmlns:a16="http://schemas.microsoft.com/office/drawing/2014/main" xmlns="" id="{BD343C9B-9419-4BF0-8B2F-361A5B2C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1" y="247651"/>
            <a:ext cx="116776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51A5A8-67A4-42E2-9610-2DEF7094A90D}"/>
              </a:ext>
            </a:extLst>
          </p:cNvPr>
          <p:cNvSpPr txBox="1"/>
          <p:nvPr/>
        </p:nvSpPr>
        <p:spPr>
          <a:xfrm>
            <a:off x="5333999" y="247651"/>
            <a:ext cx="3809999" cy="268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майл-опитування: </a:t>
            </a:r>
            <a:r>
              <a:rPr lang="x-none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«Що таке патріотизм?»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50F026-0949-49E3-8CD7-6304D2762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2" t="12916" r="23333" b="6250"/>
          <a:stretch/>
        </p:blipFill>
        <p:spPr>
          <a:xfrm>
            <a:off x="8734426" y="-380999"/>
            <a:ext cx="3133725" cy="554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Объект 10">
            <a:extLst>
              <a:ext uri="{FF2B5EF4-FFF2-40B4-BE49-F238E27FC236}">
                <a16:creationId xmlns:a16="http://schemas.microsoft.com/office/drawing/2014/main" xmlns="" id="{F785A7D8-A5CE-4377-90F5-584B63E9E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5" t="8656" r="16376" b="9340"/>
          <a:stretch/>
        </p:blipFill>
        <p:spPr>
          <a:xfrm>
            <a:off x="190501" y="-152402"/>
            <a:ext cx="54102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D19345-E880-4E2D-8629-E538101933A5}"/>
              </a:ext>
            </a:extLst>
          </p:cNvPr>
          <p:cNvSpPr txBox="1"/>
          <p:nvPr/>
        </p:nvSpPr>
        <p:spPr>
          <a:xfrm>
            <a:off x="5542671" y="5950634"/>
            <a:ext cx="3698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x-none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1\Desktop\IMG_20221019_1144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835" y="2808556"/>
            <a:ext cx="2939782" cy="356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Объект 16">
            <a:extLst>
              <a:ext uri="{FF2B5EF4-FFF2-40B4-BE49-F238E27FC236}">
                <a16:creationId xmlns:a16="http://schemas.microsoft.com/office/drawing/2014/main" xmlns="" id="{91C35094-009E-4161-AA15-E0E44F18A0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2" t="-1226" r="1323" b="1"/>
          <a:stretch/>
        </p:blipFill>
        <p:spPr>
          <a:xfrm>
            <a:off x="-323557" y="2558855"/>
            <a:ext cx="6029326" cy="408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2FE5DE6-8F91-4FD2-B942-780EE96BDA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9444" b="68056"/>
          <a:stretch/>
        </p:blipFill>
        <p:spPr>
          <a:xfrm>
            <a:off x="7534275" y="4667250"/>
            <a:ext cx="4657725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39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27930-C44B-4B02-848D-5EE1132E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F132EE-2BA8-4650-AAA4-30EB9240A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Презентация PowerPoint">
            <a:extLst>
              <a:ext uri="{FF2B5EF4-FFF2-40B4-BE49-F238E27FC236}">
                <a16:creationId xmlns:a16="http://schemas.microsoft.com/office/drawing/2014/main" xmlns="" id="{C45064CB-6532-4138-A1FB-615A346D7F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1774"/>
            <a:ext cx="11753849" cy="63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1EA497-BC24-4DC9-BEE2-872663B21B00}"/>
              </a:ext>
            </a:extLst>
          </p:cNvPr>
          <p:cNvSpPr txBox="1"/>
          <p:nvPr/>
        </p:nvSpPr>
        <p:spPr>
          <a:xfrm>
            <a:off x="5324474" y="228601"/>
            <a:ext cx="3819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1C4EDD-479B-424C-8771-29AA2A4F0112}"/>
              </a:ext>
            </a:extLst>
          </p:cNvPr>
          <p:cNvSpPr txBox="1"/>
          <p:nvPr/>
        </p:nvSpPr>
        <p:spPr>
          <a:xfrm>
            <a:off x="4876800" y="1152525"/>
            <a:ext cx="6934200" cy="578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Всеукраїнського місячника  - </a:t>
            </a:r>
            <a:r>
              <a:rPr lang="uk-UA" sz="32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роботи бібліотек з національно-патріотичного виховання.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росли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мужніми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сильними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надійними і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опорою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сім’ї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народу та 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захисниками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uk-UA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Батьківщини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для нас -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найрідніша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найдорожча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найкраща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наша</a:t>
            </a:r>
            <a:r>
              <a:rPr lang="uk-UA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рідна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земля.</a:t>
            </a:r>
            <a:endParaRPr lang="x-non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x-none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CF45E5-FF75-49A8-B4C4-8ABB4FE6D822}"/>
              </a:ext>
            </a:extLst>
          </p:cNvPr>
          <p:cNvSpPr txBox="1"/>
          <p:nvPr/>
        </p:nvSpPr>
        <p:spPr>
          <a:xfrm>
            <a:off x="5133974" y="1954976"/>
            <a:ext cx="6677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x-none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🕊️Міжнародний день миру 🕊️ 🕊️МИ - ДІТИ УКРАЇНИ🕊️ 🕊️ЗА МИР У ВСЬОМУ  СВІТІ🕊️ 💙💛👫 | By Білогородська ЗОШ І-ІІІ ст 2 | Facebook">
            <a:extLst>
              <a:ext uri="{FF2B5EF4-FFF2-40B4-BE49-F238E27FC236}">
                <a16:creationId xmlns:a16="http://schemas.microsoft.com/office/drawing/2014/main" xmlns="" id="{BB53A245-9C31-440E-BA48-827A32CFD8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70019"/>
            <a:ext cx="3581401" cy="2040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60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F6C072-9F9D-4FFC-9294-09C74C5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A56D004-9569-4CC6-A63D-0B35C952E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347" y="2057400"/>
            <a:ext cx="1863969" cy="40386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A146D1-2027-47F1-92DD-71A3FEC18B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9550"/>
            <a:ext cx="11753850" cy="64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22D3C9-16F0-4C37-B87C-DD7AD4C67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1809749"/>
            <a:ext cx="2112608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B8A0C9-B8B2-49CC-B80E-1B1141857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15" y="3743325"/>
            <a:ext cx="3165231" cy="2844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FB54D3-ECBD-493C-81A9-052CC8507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7" t="20972" b="13055"/>
          <a:stretch/>
        </p:blipFill>
        <p:spPr>
          <a:xfrm>
            <a:off x="8883455" y="285750"/>
            <a:ext cx="3058990" cy="45243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37B14A-B4DC-4467-A855-9CA5300DC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484" y="4842118"/>
            <a:ext cx="2329815" cy="221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6118598A-2448-48F7-8EAC-0A5DB08475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9" t="8726" r="19233" b="9197"/>
          <a:stretch/>
        </p:blipFill>
        <p:spPr>
          <a:xfrm>
            <a:off x="5532157" y="3543300"/>
            <a:ext cx="3390901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A2A9A8-3703-4BFB-8C27-3F9DD4000C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4" r="6596" b="20704"/>
          <a:stretch/>
        </p:blipFill>
        <p:spPr>
          <a:xfrm>
            <a:off x="5764655" y="762000"/>
            <a:ext cx="2981700" cy="2717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473378" y="269823"/>
            <a:ext cx="6265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x-none" sz="480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онкурс малюнків</a:t>
            </a:r>
            <a:endParaRPr lang="x-none" sz="48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9115" y="959370"/>
            <a:ext cx="5894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Україна була, є і буде!</a:t>
            </a:r>
            <a:endParaRPr lang="x-none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4">
            <a:extLst>
              <a:ext uri="{FF2B5EF4-FFF2-40B4-BE49-F238E27FC236}">
                <a16:creationId xmlns:a16="http://schemas.microsoft.com/office/drawing/2014/main" xmlns="" id="{48DB0070-A773-4198-A512-057952D4D0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018" y="4093252"/>
            <a:ext cx="2543278" cy="2764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8">
            <a:extLst>
              <a:ext uri="{FF2B5EF4-FFF2-40B4-BE49-F238E27FC236}">
                <a16:creationId xmlns:a16="http://schemas.microsoft.com/office/drawing/2014/main" xmlns="" id="{F4DFC2D5-5241-41A7-B6B8-6E6D161BF7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262" y="4661628"/>
            <a:ext cx="2319135" cy="219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64118" y="1648918"/>
            <a:ext cx="1903751" cy="33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Красивий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щедрий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рідний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край</a:t>
            </a:r>
            <a:endParaRPr lang="x-none" sz="2000" b="1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наша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солов'їна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2000" b="1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Люби,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шануй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оберігай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000" b="1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Усе,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зветься</a:t>
            </a:r>
            <a:r>
              <a:rPr lang="ru-RU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FB1780-EF58-4A5D-8F94-06FD3A780F1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54" t="10464" r="14295" b="1"/>
          <a:stretch/>
        </p:blipFill>
        <p:spPr>
          <a:xfrm>
            <a:off x="2632408" y="1670217"/>
            <a:ext cx="2962275" cy="250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531370" y="3237876"/>
            <a:ext cx="257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– 7 клас</a:t>
            </a:r>
            <a:endParaRPr lang="x-non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1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68EEA-D46B-4D46-8125-C1856964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F9166E-7A3C-4252-A1FE-3AE92A0E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3E3446-3451-4956-890E-127EC99E51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11734799" cy="64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F66A44-ED89-4240-ADFB-304C62D9BB2E}"/>
              </a:ext>
            </a:extLst>
          </p:cNvPr>
          <p:cNvSpPr txBox="1"/>
          <p:nvPr/>
        </p:nvSpPr>
        <p:spPr>
          <a:xfrm>
            <a:off x="2733675" y="228601"/>
            <a:ext cx="641032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x-none" sz="36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-  </a:t>
            </a:r>
            <a:r>
              <a:rPr kumimoji="0" lang="uk-UA" altLang="x-none" sz="36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x-none" sz="3600" b="1" i="0" u="none" strike="noStrike" normalizeH="0" baseline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«Жовто-блакитне кохання» </a:t>
            </a:r>
            <a:r>
              <a:rPr kumimoji="0" lang="uk-UA" altLang="x-none" sz="36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(дитячі </a:t>
            </a:r>
            <a:r>
              <a:rPr kumimoji="0" lang="uk-UA" altLang="x-none" sz="3600" b="1" i="0" u="none" strike="noStrike" normalizeH="0" baseline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 з любов'ю до України. </a:t>
            </a:r>
            <a:r>
              <a:rPr kumimoji="0" lang="uk-UA" altLang="x-none" sz="36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uk-UA" altLang="x-none" sz="3600" b="1" i="0" u="none" strike="noStrike" normalizeH="0" baseline="0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деи на тему «Укр тематика» (430) | рисунки, картины, вышитые крестиком  цветы">
            <a:extLst>
              <a:ext uri="{FF2B5EF4-FFF2-40B4-BE49-F238E27FC236}">
                <a16:creationId xmlns:a16="http://schemas.microsoft.com/office/drawing/2014/main" xmlns="" id="{C38FDF79-B177-4411-A65D-FAC53C0A3C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117" y="3678824"/>
            <a:ext cx="2247265" cy="215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984CEF-3586-498F-9CDD-E25FB5B9BA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290" y="228601"/>
            <a:ext cx="2470785" cy="1848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Цветы из бумаги (видео) — ViCreativity">
            <a:extLst>
              <a:ext uri="{FF2B5EF4-FFF2-40B4-BE49-F238E27FC236}">
                <a16:creationId xmlns:a16="http://schemas.microsoft.com/office/drawing/2014/main" xmlns="" id="{CEBF753A-7CEC-44C0-B854-74C3AF51EC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556" y="2536925"/>
            <a:ext cx="2635885" cy="2070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A60D26-AC41-452E-BB66-394D68E6BF50}"/>
              </a:ext>
            </a:extLst>
          </p:cNvPr>
          <p:cNvSpPr txBox="1"/>
          <p:nvPr/>
        </p:nvSpPr>
        <p:spPr>
          <a:xfrm>
            <a:off x="8970746" y="5755907"/>
            <a:ext cx="26783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                                                                                                                </a:t>
            </a:r>
            <a:endParaRPr lang="x-none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3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94308-6FE2-45E0-B66B-81F9BB9E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3D7FA35-F14B-4158-81CE-F0B0AA629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856" y="2057400"/>
            <a:ext cx="3028950" cy="4038600"/>
          </a:xfrm>
        </p:spPr>
      </p:pic>
      <p:pic>
        <p:nvPicPr>
          <p:cNvPr id="4" name="Рисунок 3" descr="Презентация PowerPoint">
            <a:extLst>
              <a:ext uri="{FF2B5EF4-FFF2-40B4-BE49-F238E27FC236}">
                <a16:creationId xmlns:a16="http://schemas.microsoft.com/office/drawing/2014/main" xmlns="" id="{79C3C50E-8C62-4FD3-A9EA-2900066912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7650"/>
            <a:ext cx="11725275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66C5B-E52F-4ECA-A20D-91AC2AA408DA}"/>
              </a:ext>
            </a:extLst>
          </p:cNvPr>
          <p:cNvSpPr txBox="1"/>
          <p:nvPr/>
        </p:nvSpPr>
        <p:spPr>
          <a:xfrm>
            <a:off x="1533525" y="828675"/>
            <a:ext cx="10306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x-none" sz="2400" b="1" i="0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Жовто-блакитні вироби, в які діти вклали </a:t>
            </a:r>
            <a:r>
              <a:rPr kumimoji="0" lang="uk-UA" altLang="x-none" sz="24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kumimoji="0" lang="uk-UA" altLang="x-none" sz="2400" b="1" i="0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любов, віру у велике майбутнє </a:t>
            </a:r>
            <a:r>
              <a:rPr kumimoji="0" lang="uk-UA" altLang="x-none" sz="24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нашої </a:t>
            </a:r>
            <a:r>
              <a:rPr kumimoji="0" lang="uk-UA" altLang="x-none" sz="2400" b="1" i="0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держави. 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17DBC5B0-AFC1-4F74-982A-B3F8A5795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" t="9199" r="6299" b="5425"/>
          <a:stretch/>
        </p:blipFill>
        <p:spPr>
          <a:xfrm>
            <a:off x="8689181" y="1529388"/>
            <a:ext cx="3162300" cy="184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0EBE2A-D307-4249-9180-A88CE1491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5" t="12638" r="12517" b="11249"/>
          <a:stretch/>
        </p:blipFill>
        <p:spPr>
          <a:xfrm>
            <a:off x="2990253" y="4495799"/>
            <a:ext cx="3028950" cy="1691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D970B5-154B-43D7-83E7-8BB30580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" t="22361" r="4374" b="14167"/>
          <a:stretch/>
        </p:blipFill>
        <p:spPr>
          <a:xfrm>
            <a:off x="1342428" y="1301114"/>
            <a:ext cx="7286625" cy="344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8BAFC4-2A9D-415C-88ED-E6E86E8F25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21" r="6452" b="11702"/>
          <a:stretch/>
        </p:blipFill>
        <p:spPr>
          <a:xfrm>
            <a:off x="521373" y="1023671"/>
            <a:ext cx="2486024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DE2667-1E8D-49EB-A7F4-58FE858537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3" t="7639" r="27342" b="25556"/>
          <a:stretch/>
        </p:blipFill>
        <p:spPr>
          <a:xfrm>
            <a:off x="8629053" y="3134513"/>
            <a:ext cx="2938762" cy="2686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77B0CA9-9DAE-45A4-B4C2-FD47B6E0E6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62" t="22458" r="11111" b="28787"/>
          <a:stretch/>
        </p:blipFill>
        <p:spPr>
          <a:xfrm>
            <a:off x="6832402" y="4234070"/>
            <a:ext cx="2009776" cy="1983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03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0144-7F05-4315-99CB-45D1F6EC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C5ABAC-3A74-47B0-83D0-E14635C5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Картинки про війну в Україні: хроніки весни 2022 - Твій Світ">
            <a:extLst>
              <a:ext uri="{FF2B5EF4-FFF2-40B4-BE49-F238E27FC236}">
                <a16:creationId xmlns:a16="http://schemas.microsoft.com/office/drawing/2014/main" xmlns="" id="{3C2564AF-29F9-49C4-A647-C112745ADD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57175"/>
            <a:ext cx="11782425" cy="6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B2490C-0C44-4745-966C-199F2FCF1AA1}"/>
              </a:ext>
            </a:extLst>
          </p:cNvPr>
          <p:cNvSpPr txBox="1"/>
          <p:nvPr/>
        </p:nvSpPr>
        <p:spPr>
          <a:xfrm>
            <a:off x="2903854" y="57150"/>
            <a:ext cx="624014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6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6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атріотичні">
            <a:extLst>
              <a:ext uri="{FF2B5EF4-FFF2-40B4-BE49-F238E27FC236}">
                <a16:creationId xmlns:a16="http://schemas.microsoft.com/office/drawing/2014/main" xmlns="" id="{8C81C46F-288F-49E1-A8FC-42A7BA7430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2041"/>
            <a:ext cx="2675255" cy="1702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769130-6CEF-4FAA-82EB-5F08E65EEF86}"/>
              </a:ext>
            </a:extLst>
          </p:cNvPr>
          <p:cNvSpPr txBox="1"/>
          <p:nvPr/>
        </p:nvSpPr>
        <p:spPr>
          <a:xfrm>
            <a:off x="297180" y="1143000"/>
            <a:ext cx="9875520" cy="533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Я вважаю, що одним з основних завдань бібліотек -  зародити в душах учнів любов </a:t>
            </a:r>
            <a:r>
              <a:rPr lang="uk-U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Батьківщини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майбутнє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серця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наповнити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гордістю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нашу державу. І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кожен повинен  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маленький вклад на шляху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Перемоги.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пам’ятати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Україна в нас одна,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берегти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шанувати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x-none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Україно моя, і перший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подих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подих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6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Еллан</a:t>
            </a:r>
            <a:endParaRPr lang="x-none" sz="36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x-none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x-none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Изображения Фон украина | Бесплатные векторы, стоковые фото и PSD">
            <a:extLst>
              <a:ext uri="{FF2B5EF4-FFF2-40B4-BE49-F238E27FC236}">
                <a16:creationId xmlns:a16="http://schemas.microsoft.com/office/drawing/2014/main" xmlns="" id="{7F219563-FCD5-4F2B-8482-339FB93922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075" y="4508500"/>
            <a:ext cx="2139950" cy="213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84AC30-2514-4037-AF24-ECD37D2F7B1A}"/>
              </a:ext>
            </a:extLst>
          </p:cNvPr>
          <p:cNvSpPr txBox="1"/>
          <p:nvPr/>
        </p:nvSpPr>
        <p:spPr>
          <a:xfrm flipH="1">
            <a:off x="10288905" y="1438275"/>
            <a:ext cx="1722119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«Живи Україно,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 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x-non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правди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!!!»</a:t>
            </a:r>
            <a:endParaRPr lang="x-non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8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774AC-E828-4743-9135-2FC661C5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A9484B-4611-44B6-AF44-92AA0BD5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Шаблони Українські для оформлення презентацій » Роздільнянський навчально  виховний комплекс школа-гімназія №1 | Presentation, Art">
            <a:extLst>
              <a:ext uri="{FF2B5EF4-FFF2-40B4-BE49-F238E27FC236}">
                <a16:creationId xmlns:a16="http://schemas.microsoft.com/office/drawing/2014/main" xmlns="" id="{8AF05712-39E2-4F4D-A0AC-5B6E504B04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1509"/>
            <a:ext cx="11744325" cy="65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300ED3-274B-4AFC-A66B-334CD6D6A345}"/>
              </a:ext>
            </a:extLst>
          </p:cNvPr>
          <p:cNvSpPr txBox="1"/>
          <p:nvPr/>
        </p:nvSpPr>
        <p:spPr>
          <a:xfrm>
            <a:off x="247650" y="2366010"/>
            <a:ext cx="402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000" dirty="0">
                <a:solidFill>
                  <a:srgbClr val="CF16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 проведення Всеукраїнського місячника шкільних бібліотек</a:t>
            </a:r>
            <a:endParaRPr lang="x-none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B1E351-F192-4EF3-A0B1-709F8CFCA5C3}"/>
              </a:ext>
            </a:extLst>
          </p:cNvPr>
          <p:cNvSpPr txBox="1"/>
          <p:nvPr/>
        </p:nvSpPr>
        <p:spPr>
          <a:xfrm rot="10800000" flipV="1">
            <a:off x="314325" y="3475167"/>
            <a:ext cx="3867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 — Україна свята,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нездоланна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ніким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4B4B94-5AD4-4BF1-8214-F2A127AA9915}"/>
              </a:ext>
            </a:extLst>
          </p:cNvPr>
          <p:cNvSpPr txBox="1"/>
          <p:nvPr/>
        </p:nvSpPr>
        <p:spPr>
          <a:xfrm>
            <a:off x="8154649" y="914401"/>
            <a:ext cx="3256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ітературн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«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Цікаві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українську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мову</a:t>
            </a:r>
            <a:r>
              <a:rPr lang="x-non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x-none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C6054E-6553-4545-A239-DDE8956FB687}"/>
              </a:ext>
            </a:extLst>
          </p:cNvPr>
          <p:cNvSpPr txBox="1"/>
          <p:nvPr/>
        </p:nvSpPr>
        <p:spPr>
          <a:xfrm>
            <a:off x="4467069" y="4796852"/>
            <a:ext cx="3124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x-none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онкурс</a:t>
            </a:r>
            <a:r>
              <a:rPr lang="x-none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малюнків</a:t>
            </a:r>
            <a:r>
              <a:rPr lang="x-none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була, </a:t>
            </a:r>
          </a:p>
          <a:p>
            <a:pPr algn="ctr"/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і буде!</a:t>
            </a:r>
            <a:r>
              <a:rPr lang="x-none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x-none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A9480F-CB0B-4906-B818-0D0DE09FD8C9}"/>
              </a:ext>
            </a:extLst>
          </p:cNvPr>
          <p:cNvSpPr txBox="1"/>
          <p:nvPr/>
        </p:nvSpPr>
        <p:spPr>
          <a:xfrm flipH="1">
            <a:off x="8696324" y="3348110"/>
            <a:ext cx="248602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Поетична сторінка </a:t>
            </a:r>
            <a:r>
              <a:rPr lang="x-none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Крик душі</a:t>
            </a:r>
            <a:r>
              <a:rPr lang="x-none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x-none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92736C-BC30-4C4F-AC16-BAD23B3F7584}"/>
              </a:ext>
            </a:extLst>
          </p:cNvPr>
          <p:cNvSpPr txBox="1"/>
          <p:nvPr/>
        </p:nvSpPr>
        <p:spPr>
          <a:xfrm>
            <a:off x="4721902" y="1049311"/>
            <a:ext cx="265806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майл-опитування</a:t>
            </a:r>
            <a:r>
              <a:rPr lang="x-none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«Що </a:t>
            </a:r>
            <a:r>
              <a:rPr lang="x-none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таке</a:t>
            </a:r>
            <a:r>
              <a:rPr lang="x-none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патріотизм</a:t>
            </a:r>
            <a:r>
              <a:rPr lang="x-none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</a:t>
            </a:r>
            <a:endParaRPr lang="x-none" sz="20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D826BB-DEE8-4852-8121-9213ABF14719}"/>
              </a:ext>
            </a:extLst>
          </p:cNvPr>
          <p:cNvSpPr txBox="1"/>
          <p:nvPr/>
        </p:nvSpPr>
        <p:spPr>
          <a:xfrm>
            <a:off x="1184223" y="1004340"/>
            <a:ext cx="2244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Викторина: </a:t>
            </a:r>
            <a:r>
              <a:rPr lang="x-none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країна</a:t>
            </a:r>
            <a:r>
              <a:rPr lang="x-none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Україна» </a:t>
            </a:r>
            <a:endParaRPr lang="x-none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CA54AFD-0C22-41F2-B9B6-C6B19C14E05D}"/>
              </a:ext>
            </a:extLst>
          </p:cNvPr>
          <p:cNvSpPr txBox="1"/>
          <p:nvPr/>
        </p:nvSpPr>
        <p:spPr>
          <a:xfrm rot="10800000" flipV="1">
            <a:off x="8096250" y="4536995"/>
            <a:ext cx="3748295" cy="100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B6CD5C-ED3F-40A0-977F-449080A28E25}"/>
              </a:ext>
            </a:extLst>
          </p:cNvPr>
          <p:cNvSpPr txBox="1"/>
          <p:nvPr/>
        </p:nvSpPr>
        <p:spPr>
          <a:xfrm>
            <a:off x="347454" y="4791076"/>
            <a:ext cx="368162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x-non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                    </a:t>
            </a:r>
            <a:endParaRPr kumimoji="0" lang="uk-UA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A3F188-5BD2-4CAA-99A5-4BEAB08D13A0}"/>
              </a:ext>
            </a:extLst>
          </p:cNvPr>
          <p:cNvSpPr txBox="1"/>
          <p:nvPr/>
        </p:nvSpPr>
        <p:spPr>
          <a:xfrm>
            <a:off x="4400550" y="2502568"/>
            <a:ext cx="3395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99A903-886C-4B17-9451-7A278BF16197}"/>
              </a:ext>
            </a:extLst>
          </p:cNvPr>
          <p:cNvSpPr txBox="1"/>
          <p:nvPr/>
        </p:nvSpPr>
        <p:spPr>
          <a:xfrm>
            <a:off x="314324" y="4536995"/>
            <a:ext cx="399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x-non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B385B44-C2F0-4E27-95B7-874C70204A0B}"/>
              </a:ext>
            </a:extLst>
          </p:cNvPr>
          <p:cNvSpPr txBox="1"/>
          <p:nvPr/>
        </p:nvSpPr>
        <p:spPr>
          <a:xfrm>
            <a:off x="239844" y="5021705"/>
            <a:ext cx="3789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x-none" sz="2000" b="1" i="0" u="none" strike="noStrike" normalizeH="0" baseline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-  </a:t>
            </a:r>
            <a:r>
              <a:rPr kumimoji="0" lang="uk-UA" altLang="x-none" sz="2000" b="1" i="0" u="none" strike="noStrike" normalizeH="0" baseline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 : «Жовто-блакитне кохання</a:t>
            </a:r>
            <a:r>
              <a:rPr kumimoji="0" lang="uk-UA" altLang="x-none" sz="2000" b="1" i="0" u="none" strike="noStrike" normalizeH="0" baseline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kumimoji="0" lang="uk-UA" altLang="x-none" sz="2000" b="1" i="0" u="none" strike="noStrike" normalizeH="0" baseline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08B1CC-5FD6-426D-B525-774A5B2B71F5}"/>
              </a:ext>
            </a:extLst>
          </p:cNvPr>
          <p:cNvSpPr txBox="1"/>
          <p:nvPr/>
        </p:nvSpPr>
        <p:spPr>
          <a:xfrm>
            <a:off x="4152275" y="2968052"/>
            <a:ext cx="3630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x-non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сторичн</a:t>
            </a:r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</a:t>
            </a:r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x-none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Нескорена</a:t>
            </a:r>
            <a:r>
              <a:rPr lang="x-non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x-none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незламна</a:t>
            </a:r>
            <a:r>
              <a:rPr lang="x-none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Україна» 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я Ukraine Flag | Бесплатные векторы, стоковые фото и PSD">
            <a:extLst>
              <a:ext uri="{FF2B5EF4-FFF2-40B4-BE49-F238E27FC236}">
                <a16:creationId xmlns:a16="http://schemas.microsoft.com/office/drawing/2014/main" xmlns="" id="{98401A21-1601-41EE-B0EF-85A273159B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9" t="2551" b="49080"/>
          <a:stretch/>
        </p:blipFill>
        <p:spPr bwMode="auto">
          <a:xfrm>
            <a:off x="4181476" y="5737324"/>
            <a:ext cx="7729745" cy="97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465DD4-D75B-4CBF-8D99-BEEADDA0D3FD}"/>
              </a:ext>
            </a:extLst>
          </p:cNvPr>
          <p:cNvSpPr txBox="1"/>
          <p:nvPr/>
        </p:nvSpPr>
        <p:spPr>
          <a:xfrm>
            <a:off x="4648200" y="5910912"/>
            <a:ext cx="728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Патріотичний флешмоб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598984-86A4-4846-8F18-B00D7458FC37}"/>
              </a:ext>
            </a:extLst>
          </p:cNvPr>
          <p:cNvSpPr txBox="1"/>
          <p:nvPr/>
        </p:nvSpPr>
        <p:spPr>
          <a:xfrm rot="10800000" flipV="1">
            <a:off x="8782049" y="5967006"/>
            <a:ext cx="31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«ДІТИ  </a:t>
            </a:r>
            <a:r>
              <a:rPr lang="ru-RU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ЗА </a:t>
            </a:r>
            <a:r>
              <a:rPr lang="ru-RU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  <a:endParaRPr lang="ru-RU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F2E95B-4B26-449B-AABA-12ACF43C08C7}"/>
              </a:ext>
            </a:extLst>
          </p:cNvPr>
          <p:cNvSpPr txBox="1"/>
          <p:nvPr/>
        </p:nvSpPr>
        <p:spPr>
          <a:xfrm rot="10800000" flipV="1">
            <a:off x="8096248" y="4678059"/>
            <a:ext cx="3714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Твір на тему: </a:t>
            </a:r>
          </a:p>
          <a:p>
            <a:pPr algn="ctr"/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нас </a:t>
            </a:r>
            <a:r>
              <a:rPr lang="ru-RU" sz="1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мета – Україна свята, </a:t>
            </a:r>
            <a:r>
              <a:rPr lang="ru-RU" sz="1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нездоланна</a:t>
            </a:r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1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33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67369-8536-4711-B236-B24903F7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8332C-875A-40BC-AF42-A1D7E022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і</a:t>
            </a:r>
            <a:endParaRPr lang="x-none" dirty="0"/>
          </a:p>
        </p:txBody>
      </p:sp>
      <p:pic>
        <p:nvPicPr>
          <p:cNvPr id="5" name="Рисунок 4" descr="Украинский фон - 76 фото">
            <a:extLst>
              <a:ext uri="{FF2B5EF4-FFF2-40B4-BE49-F238E27FC236}">
                <a16:creationId xmlns:a16="http://schemas.microsoft.com/office/drawing/2014/main" xmlns="" id="{E8EFED11-9F57-41C8-9F53-AB9697453B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1364"/>
            <a:ext cx="11744325" cy="6438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64E149-42BF-4BDB-A690-22253F50FC1D}"/>
              </a:ext>
            </a:extLst>
          </p:cNvPr>
          <p:cNvSpPr txBox="1"/>
          <p:nvPr/>
        </p:nvSpPr>
        <p:spPr>
          <a:xfrm>
            <a:off x="5095354" y="361036"/>
            <a:ext cx="5753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сторичн</a:t>
            </a: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</a:t>
            </a: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x-none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Нескорена</a:t>
            </a: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x-none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незламна</a:t>
            </a: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Україна» </a:t>
            </a:r>
            <a:endParaRPr lang="x-none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B07C22-0FB8-4AD3-BB9E-E544B448F61F}"/>
              </a:ext>
            </a:extLst>
          </p:cNvPr>
          <p:cNvSpPr txBox="1"/>
          <p:nvPr/>
        </p:nvSpPr>
        <p:spPr>
          <a:xfrm>
            <a:off x="4220098" y="1771651"/>
            <a:ext cx="72003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  перед нами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постає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безліччю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найрізноманітніших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образів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Хтось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згадає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безкраї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пшеничні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лани 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блакитне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чисте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небо.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хтось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побачить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собою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степи 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козацькі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полки,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виступають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похід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</a:p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створювані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віками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ранок 24 лютого 2022 року, на жаль,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чорними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фарбами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намалював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одному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Україна – 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смуток, 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радість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надія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цілого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народу, який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живе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буде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вічно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своїй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рідній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Та,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жаль, коли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ніхто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подумати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нас в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Україну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прийшла</a:t>
            </a:r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страшна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покинули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відмовились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затишку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сімейного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тепла та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пішли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боронити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рідну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землю. Сьогоднішня наша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присвячена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дорогій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Батьківщині та </a:t>
            </a:r>
            <a:r>
              <a:rPr lang="ru-RU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захисникам.</a:t>
            </a:r>
            <a:endParaRPr lang="x-none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IMG-7fccc930607d7beb9e513988f805ed6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880"/>
            <a:ext cx="5261317" cy="196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00333" y="0"/>
            <a:ext cx="559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клас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1\Desktop\IMG-dc9390b12bbebaaa7c9a853da8db27c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19" y="1856936"/>
            <a:ext cx="4051495" cy="229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8303" y="3244334"/>
            <a:ext cx="129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клас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1\Desktop\IMG-9ec868152048b0596f5e2a2d63ea7f4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814" y="4276578"/>
            <a:ext cx="4206239" cy="214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 rot="10800000" flipV="1">
            <a:off x="379829" y="5552776"/>
            <a:ext cx="140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 клас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6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9E601-E8E2-4F34-A4E2-D80F6E68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C7133-C729-492B-9F86-15E7FC92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Презентация PowerPoint">
            <a:extLst>
              <a:ext uri="{FF2B5EF4-FFF2-40B4-BE49-F238E27FC236}">
                <a16:creationId xmlns:a16="http://schemas.microsoft.com/office/drawing/2014/main" xmlns="" id="{BDDE048C-F0A6-4BD7-A39A-4FC9BE7A71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7959"/>
            <a:ext cx="11744325" cy="645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63B06B-E913-4A53-9FB9-669FA480CE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778" r="12698" b="1717"/>
          <a:stretch/>
        </p:blipFill>
        <p:spPr bwMode="auto">
          <a:xfrm>
            <a:off x="219075" y="219076"/>
            <a:ext cx="2324100" cy="2066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D48540-4AF3-4C68-8247-42683E896070}"/>
              </a:ext>
            </a:extLst>
          </p:cNvPr>
          <p:cNvSpPr txBox="1"/>
          <p:nvPr/>
        </p:nvSpPr>
        <p:spPr>
          <a:xfrm>
            <a:off x="3028949" y="295275"/>
            <a:ext cx="7286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Твори на тему: </a:t>
            </a:r>
          </a:p>
          <a:p>
            <a:pPr algn="ctr"/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нас </a:t>
            </a:r>
            <a:r>
              <a:rPr lang="ru-RU" sz="36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мета – Україна свята, </a:t>
            </a:r>
            <a:r>
              <a:rPr lang="ru-RU" sz="36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нездоланна</a:t>
            </a:r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A28FF4-99DB-48EE-BEC3-E29E9E14A798}"/>
              </a:ext>
            </a:extLst>
          </p:cNvPr>
          <p:cNvSpPr txBox="1"/>
          <p:nvPr/>
        </p:nvSpPr>
        <p:spPr>
          <a:xfrm>
            <a:off x="5598942" y="2156917"/>
            <a:ext cx="59365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на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оновленій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Врага не буде, супостата,</a:t>
            </a:r>
            <a:b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буде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буде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люде на </a:t>
            </a:r>
            <a:r>
              <a:rPr lang="ru-RU" sz="40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Шевченко</a:t>
            </a:r>
            <a:endParaRPr lang="x-non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Desktop\-5364053740979602036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43" y="2070003"/>
            <a:ext cx="5026855" cy="415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71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CD777-EDAD-4AB0-BBA9-465A9C6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FABAC2-921E-4959-A753-B1FD74E5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Рисунок 3" descr="Перемога України - Home | Facebook">
            <a:extLst>
              <a:ext uri="{FF2B5EF4-FFF2-40B4-BE49-F238E27FC236}">
                <a16:creationId xmlns:a16="http://schemas.microsoft.com/office/drawing/2014/main" xmlns="" id="{62BFCC31-487B-4B90-B6E8-E59D0137EC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2249"/>
            <a:ext cx="11753850" cy="63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3EF25-48E1-4366-923B-F2169D33B5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219075" y="238126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0C7366-5588-40B7-BE18-12049D201B2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3181350" y="238126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427BB5-FBC9-4D16-93E5-D8DC266931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6233906" y="187957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ED48AE-9F7A-4847-AB2C-ED274912E8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9129921" y="270511"/>
            <a:ext cx="2843004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5B959A-9FC4-4C4E-ABE5-DE30F0B6532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219075" y="3562350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37F4D3-BB0F-4F19-AA1D-B542B1AE94E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9134687" y="3529965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C6E7C9-F01E-41CA-9C3D-93940453090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6262689" y="3533773"/>
            <a:ext cx="2809875" cy="30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66943D-D527-4B33-B993-9142F283A1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t="5668" r="10178" b="6525"/>
          <a:stretch/>
        </p:blipFill>
        <p:spPr bwMode="auto">
          <a:xfrm>
            <a:off x="3257550" y="3537585"/>
            <a:ext cx="2809875" cy="30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B303B1-E897-4D5E-BD8D-771BFF48A84E}"/>
              </a:ext>
            </a:extLst>
          </p:cNvPr>
          <p:cNvSpPr txBox="1"/>
          <p:nvPr/>
        </p:nvSpPr>
        <p:spPr>
          <a:xfrm>
            <a:off x="571501" y="609600"/>
            <a:ext cx="2457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Твори на тему:</a:t>
            </a:r>
            <a:endParaRPr lang="x-non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07DDDA-4923-4FBB-9074-B2AA9AA64176}"/>
              </a:ext>
            </a:extLst>
          </p:cNvPr>
          <p:cNvSpPr txBox="1"/>
          <p:nvPr/>
        </p:nvSpPr>
        <p:spPr>
          <a:xfrm>
            <a:off x="571500" y="1070373"/>
            <a:ext cx="2085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В нас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мета - Україна свята,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нездоланна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500944-6692-4A3C-B7C9-5338D4ADA0C1}"/>
              </a:ext>
            </a:extLst>
          </p:cNvPr>
          <p:cNvSpPr txBox="1"/>
          <p:nvPr/>
        </p:nvSpPr>
        <p:spPr>
          <a:xfrm>
            <a:off x="1009650" y="2695575"/>
            <a:ext cx="8134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</a:t>
            </a:r>
            <a:endParaRPr lang="x-none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B21615-4625-4C07-B625-39E0FF48697E}"/>
              </a:ext>
            </a:extLst>
          </p:cNvPr>
          <p:cNvSpPr txBox="1"/>
          <p:nvPr/>
        </p:nvSpPr>
        <p:spPr>
          <a:xfrm>
            <a:off x="3257551" y="485775"/>
            <a:ext cx="2733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Седунова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B8E6EE-BDCE-42A3-AFC1-A6CC15BA0337}"/>
              </a:ext>
            </a:extLst>
          </p:cNvPr>
          <p:cNvSpPr txBox="1"/>
          <p:nvPr/>
        </p:nvSpPr>
        <p:spPr>
          <a:xfrm>
            <a:off x="3381375" y="762000"/>
            <a:ext cx="22669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Вважаю,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і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всім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українцям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пощастило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народитися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чудовій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багатій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Тут жили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діди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прадіди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тут все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просякнуто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могутньою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історією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інезламним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духом. Україна - держава з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неймовірно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великою, моментами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важкою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жорстокою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тимвсе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-таки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цікавою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повчальною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історією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упродовж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усього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періоду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 народ</a:t>
            </a:r>
            <a:endParaRPr lang="x-none" sz="1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незмінно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боровся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волю і </a:t>
            </a:r>
            <a:r>
              <a:rPr lang="ru-RU" sz="1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незалежність</a:t>
            </a:r>
            <a:r>
              <a:rPr lang="ru-RU" sz="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1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5ABC857-A496-4A70-95A7-D2E88163685C}"/>
              </a:ext>
            </a:extLst>
          </p:cNvPr>
          <p:cNvSpPr txBox="1"/>
          <p:nvPr/>
        </p:nvSpPr>
        <p:spPr>
          <a:xfrm>
            <a:off x="6562724" y="485775"/>
            <a:ext cx="2114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Сікетін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5FF03A-2EDD-4CB4-8138-586A0A3C4480}"/>
              </a:ext>
            </a:extLst>
          </p:cNvPr>
          <p:cNvSpPr txBox="1"/>
          <p:nvPr/>
        </p:nvSpPr>
        <p:spPr>
          <a:xfrm>
            <a:off x="6562724" y="762000"/>
            <a:ext cx="25812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ru-RU" sz="10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 -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сильний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незламної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Вони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демонструють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непокірність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кимось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загрожує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небезпека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наш народ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об'єднатися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незламність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єдності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нашого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народу.</a:t>
            </a:r>
          </a:p>
          <a:p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Кожна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йтиме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війною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нашу землю,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знати,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–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нездоланна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ніким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0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C35871F-5671-4CD6-B7DC-2E677B9607E2}"/>
              </a:ext>
            </a:extLst>
          </p:cNvPr>
          <p:cNvSpPr txBox="1"/>
          <p:nvPr/>
        </p:nvSpPr>
        <p:spPr>
          <a:xfrm flipH="1">
            <a:off x="9372598" y="485775"/>
            <a:ext cx="2376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Аріна Перевозник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3CB202-B6DE-4D8A-9715-68A00AF440B2}"/>
              </a:ext>
            </a:extLst>
          </p:cNvPr>
          <p:cNvSpPr txBox="1"/>
          <p:nvPr/>
        </p:nvSpPr>
        <p:spPr>
          <a:xfrm flipH="1">
            <a:off x="9286457" y="762001"/>
            <a:ext cx="2458079" cy="268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—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мій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дім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Кожен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українець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повинен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оберігати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свій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дім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величезна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трагедія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об’єднала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 народ. Ми почали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одному,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розповсюджувати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закордонних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платформах про нашу проблему. Кожен маленький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внесок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 до перемоги. Ми не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страждати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хочемо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довести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всьому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сильний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народ. </a:t>
            </a:r>
            <a:r>
              <a:rPr lang="uk-UA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згодом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всьому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щоУкраїна</a:t>
            </a:r>
            <a:r>
              <a:rPr lang="ru-RU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вільна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FB7743B-66EE-449E-B0E6-6BD9CC5433AC}"/>
              </a:ext>
            </a:extLst>
          </p:cNvPr>
          <p:cNvSpPr txBox="1"/>
          <p:nvPr/>
        </p:nvSpPr>
        <p:spPr>
          <a:xfrm rot="10800000" flipH="1" flipV="1">
            <a:off x="485775" y="3689150"/>
            <a:ext cx="2171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Сашко Лютий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F23AA53-7BEB-4760-ADF7-9EACC399B315}"/>
              </a:ext>
            </a:extLst>
          </p:cNvPr>
          <p:cNvSpPr txBox="1"/>
          <p:nvPr/>
        </p:nvSpPr>
        <p:spPr>
          <a:xfrm>
            <a:off x="571500" y="4025264"/>
            <a:ext cx="2085974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000" b="1" kern="180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- це  держава, в якій ми народилися і  живемо. Вона має величну історію, про неї складають легенди та міфи, пісні та вірші. Навіть в наші часи залишилися традиції козаків, «оберігати свою землю, робити її кращою».</a:t>
            </a:r>
            <a:r>
              <a:rPr lang="uk-UA" sz="1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нас в Україні чудова, милозвучна мова, добрі люди, ми допомагаєм один одному в будь якій халепі. Отже, «Ми один народ», тому наша славна Україна, нездоланна ніким і ніколи!</a:t>
            </a:r>
            <a:endParaRPr lang="x-none" sz="10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8DEDBC-42F4-4D1E-AF39-606BB644056C}"/>
              </a:ext>
            </a:extLst>
          </p:cNvPr>
          <p:cNvSpPr txBox="1"/>
          <p:nvPr/>
        </p:nvSpPr>
        <p:spPr>
          <a:xfrm rot="10800000" flipV="1">
            <a:off x="3581399" y="3681498"/>
            <a:ext cx="214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Віка Проценко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FB90E1-94FC-400B-985C-E081C55D0AB1}"/>
              </a:ext>
            </a:extLst>
          </p:cNvPr>
          <p:cNvSpPr txBox="1"/>
          <p:nvPr/>
        </p:nvSpPr>
        <p:spPr>
          <a:xfrm>
            <a:off x="3457576" y="3795416"/>
            <a:ext cx="2471736" cy="287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b="1" kern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щаслива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пережила,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переживає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переживе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сподіваюсь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зламає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ніяке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гніт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вона в нас сильна та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захисники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найгарніший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приклад. Україна -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найсильніша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держава і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народ.Україна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моя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я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люблю. Нехай не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гладко в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вона в мене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не буде.</a:t>
            </a:r>
            <a:endParaRPr lang="x-none" sz="1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86FF28-0FA0-4103-8D68-3132EBD9BADD}"/>
              </a:ext>
            </a:extLst>
          </p:cNvPr>
          <p:cNvSpPr txBox="1"/>
          <p:nvPr/>
        </p:nvSpPr>
        <p:spPr>
          <a:xfrm rot="10800000" flipV="1">
            <a:off x="6700836" y="3548071"/>
            <a:ext cx="1976437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Даша </a:t>
            </a:r>
            <a:r>
              <a:rPr lang="uk-UA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Пятіна</a:t>
            </a:r>
            <a:endParaRPr lang="x-none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0FE6A43-7EE4-42BD-B764-18758320DE71}"/>
              </a:ext>
            </a:extLst>
          </p:cNvPr>
          <p:cNvSpPr txBox="1"/>
          <p:nvPr/>
        </p:nvSpPr>
        <p:spPr>
          <a:xfrm>
            <a:off x="6562724" y="3883656"/>
            <a:ext cx="2581275" cy="29922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15000"/>
              </a:lnSpc>
            </a:pP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— край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невимовної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тяжкої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Народ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славиться на весь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небажанням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коритися</a:t>
            </a:r>
            <a:r>
              <a:rPr lang="uk-UA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зазнала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своєму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віку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незгод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кріпацтво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панування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польської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шляхти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сталінські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репресії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найстрашніше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Всупереч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гніту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приниженням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численним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помилкам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знаходили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натхнення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боротися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Зараз Україна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переживає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скрутні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перебуваємо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будування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нової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кожен з нас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внесок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розквіт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Батьківщини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ж </a:t>
            </a:r>
            <a:r>
              <a:rPr lang="uk-UA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оріться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вірте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останнього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Слава </a:t>
            </a:r>
            <a:r>
              <a:rPr lang="ru-RU" sz="1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x-none" sz="10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F7C8F6E-0AEC-418C-97C5-05636C6EA002}"/>
              </a:ext>
            </a:extLst>
          </p:cNvPr>
          <p:cNvSpPr txBox="1"/>
          <p:nvPr/>
        </p:nvSpPr>
        <p:spPr>
          <a:xfrm rot="10800000" flipH="1" flipV="1">
            <a:off x="9372597" y="3607801"/>
            <a:ext cx="2276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Таісія </a:t>
            </a:r>
            <a:r>
              <a:rPr lang="uk-UA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Школіна</a:t>
            </a:r>
            <a:endParaRPr lang="x-none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D3B078A-E484-47B3-9B4D-5A8D618C10F5}"/>
              </a:ext>
            </a:extLst>
          </p:cNvPr>
          <p:cNvSpPr txBox="1"/>
          <p:nvPr/>
        </p:nvSpPr>
        <p:spPr>
          <a:xfrm flipH="1">
            <a:off x="9444034" y="4099350"/>
            <a:ext cx="20671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Україно.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Вічна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Незборима!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Сувеpенна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x-none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uk-UA" sz="1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x-none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Укpаїна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x-none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коли я думаю про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рідний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край, то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вірю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тут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шумітимуть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верби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тополі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цвістимуть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вишні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пишатиметься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червона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калина. Наш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працелюбний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здолає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буде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багатою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розвиненою</a:t>
            </a:r>
            <a:r>
              <a:rPr lang="ru-RU" sz="1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демократичною державою.</a:t>
            </a:r>
            <a:endParaRPr lang="x-none" sz="1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CF03-5515-4965-899E-BAD174E9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DE2ABB-1197-4BE5-B611-BC47FCD62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C037FF-C5DD-4BFD-8940-5FC8788DD9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3C7B64-57DF-4E6D-BBD5-66DEDE48C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2" y="0"/>
            <a:ext cx="471011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4D7541-97C8-4F0C-8FA0-16E1D141A4AD}"/>
              </a:ext>
            </a:extLst>
          </p:cNvPr>
          <p:cNvSpPr txBox="1"/>
          <p:nvPr/>
        </p:nvSpPr>
        <p:spPr>
          <a:xfrm>
            <a:off x="4314825" y="76200"/>
            <a:ext cx="304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 </a:t>
            </a:r>
            <a:r>
              <a:rPr lang="ru-RU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endParaRPr lang="x-none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F3A4E0-AF2D-4C0E-B8D5-BBD55CE738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7" r="16840"/>
          <a:stretch/>
        </p:blipFill>
        <p:spPr>
          <a:xfrm>
            <a:off x="7362825" y="590550"/>
            <a:ext cx="4562474" cy="5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5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419A5-90A1-4B3E-AC6C-246527E7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9BA6073-6E5F-4EEC-BE30-C5094808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856" y="2057400"/>
            <a:ext cx="3028950" cy="40386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84F62-6B6E-4D1E-8687-DCC23B9204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39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4993F0-AE78-478F-A1CA-CAA91F38513C}"/>
              </a:ext>
            </a:extLst>
          </p:cNvPr>
          <p:cNvSpPr txBox="1"/>
          <p:nvPr/>
        </p:nvSpPr>
        <p:spPr>
          <a:xfrm>
            <a:off x="6638925" y="0"/>
            <a:ext cx="5219700" cy="660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вас,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читачі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зробили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добірку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найкращих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творів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українською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мовою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збірника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«Крик </a:t>
            </a:r>
            <a:r>
              <a:rPr lang="ru-RU" sz="28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душі</a:t>
            </a:r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мешканки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с.Борова</a:t>
            </a:r>
            <a:r>
              <a:rPr lang="uk-UA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Митрофанової Г.М.,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написала в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серпні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року.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uk-UA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оникливі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вірші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по-особливому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розкривають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красу та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чуттєвих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рядках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поезії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червоною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ниткою проходить мотив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патріотизму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Вітчизни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багатогранності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народу. Вона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поділилася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своїми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віршами</a:t>
            </a:r>
            <a:r>
              <a:rPr lang="ru-RU" sz="2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побачив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24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x-none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BA35ED-F00B-475F-AC75-93504FF24813}"/>
              </a:ext>
            </a:extLst>
          </p:cNvPr>
          <p:cNvSpPr txBox="1"/>
          <p:nvPr/>
        </p:nvSpPr>
        <p:spPr>
          <a:xfrm>
            <a:off x="742951" y="518160"/>
            <a:ext cx="8401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«Крик </a:t>
            </a:r>
            <a:r>
              <a:rPr lang="ru-RU" sz="6000" b="1" i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душі</a:t>
            </a:r>
            <a:r>
              <a:rPr lang="ru-RU" sz="6000" b="1" i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x-none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Объект 3" descr="Цитата з пісні Кузьми - фото 325205">
            <a:extLst>
              <a:ext uri="{FF2B5EF4-FFF2-40B4-BE49-F238E27FC236}">
                <a16:creationId xmlns:a16="http://schemas.microsoft.com/office/drawing/2014/main" xmlns="" id="{7E84CC31-5B74-4621-9DEC-ECB17270868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303" y="1373370"/>
            <a:ext cx="3305175" cy="314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79EE1FE-6A7F-4AD4-9828-9B1BE0F76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6" t="47223" r="43703" b="14861"/>
          <a:stretch/>
        </p:blipFill>
        <p:spPr>
          <a:xfrm>
            <a:off x="807244" y="3124186"/>
            <a:ext cx="2057400" cy="260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19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C2FD7-FA61-4113-B91E-E4B46AD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50A1F9-644B-4ADB-BBB6-8687AAA3A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 descr="Цветной фон для презентации - 63 фото">
            <a:extLst>
              <a:ext uri="{FF2B5EF4-FFF2-40B4-BE49-F238E27FC236}">
                <a16:creationId xmlns:a16="http://schemas.microsoft.com/office/drawing/2014/main" xmlns="" id="{C6959338-766B-491D-AB1D-1078524417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1B3EB-5357-4DA1-A933-A685B0ADA214}"/>
              </a:ext>
            </a:extLst>
          </p:cNvPr>
          <p:cNvSpPr txBox="1"/>
          <p:nvPr/>
        </p:nvSpPr>
        <p:spPr>
          <a:xfrm>
            <a:off x="2095500" y="43149"/>
            <a:ext cx="6886575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Крик душ</a:t>
            </a: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x-none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D8B79F-2956-4CAE-9E9A-528937BF28E0}"/>
              </a:ext>
            </a:extLst>
          </p:cNvPr>
          <p:cNvSpPr txBox="1"/>
          <p:nvPr/>
        </p:nvSpPr>
        <p:spPr>
          <a:xfrm>
            <a:off x="104775" y="542925"/>
            <a:ext cx="41433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Огляньтеся, люди, довкола себе.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хіба ж можна так жити не люблячи.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 ненавидіти і всіх зневажати,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 підняти, інших затоптати.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немає друзів, одні вороги,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Скрізь темрява, не видно низьких.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ми грубі і так безсердечні,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 ми всі гості і ми не вічні.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втратили кохання та віру?</a:t>
            </a:r>
            <a:endParaRPr lang="x-none" sz="2000" b="1" dirty="0">
              <a:ln w="0"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0742A8-7944-43B7-ABD6-C3B7DAB181BF}"/>
              </a:ext>
            </a:extLst>
          </p:cNvPr>
          <p:cNvSpPr txBox="1"/>
          <p:nvPr/>
        </p:nvSpPr>
        <p:spPr>
          <a:xfrm>
            <a:off x="6600825" y="681037"/>
            <a:ext cx="49339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як відродити </a:t>
            </a:r>
            <a:r>
              <a:rPr lang="uk-UA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насебе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людейм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цю втрату?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поважати,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настав щасливий наш день.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наші діти завжди сміялися,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ми за майбутнє їх не боялися.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всі вільні були як птиці,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 птиці </a:t>
            </a:r>
            <a:r>
              <a:rPr lang="uk-UA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незнают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є кордони.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Про, як зрозуміти нам душі свої,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матір Земля, ти нам допоможи. </a:t>
            </a:r>
            <a:endParaRPr lang="x-none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64E599-D5CB-412B-A695-98AA5C272941}"/>
              </a:ext>
            </a:extLst>
          </p:cNvPr>
          <p:cNvSpPr txBox="1"/>
          <p:nvPr/>
        </p:nvSpPr>
        <p:spPr>
          <a:xfrm>
            <a:off x="3857625" y="3667125"/>
            <a:ext cx="4591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 наша земля- наш загальний будинок. </a:t>
            </a:r>
            <a:endParaRPr lang="x-none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як навести лад в нім? </a:t>
            </a:r>
            <a:endParaRPr lang="x-none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 всі ми люди: брати і сестри. </a:t>
            </a:r>
            <a:endParaRPr lang="x-none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всім нам боляче, і дітям і дорослим. </a:t>
            </a:r>
            <a:endParaRPr lang="x-none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пригадаєте істини, божі прості,</a:t>
            </a:r>
            <a:endParaRPr lang="x-none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Схаменетеся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люди, прошу вас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рідні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поважайте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свободу.</a:t>
            </a:r>
          </a:p>
          <a:p>
            <a:pPr algn="ctr">
              <a:spcAft>
                <a:spcPts val="0"/>
              </a:spcAft>
            </a:pP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дайте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загинути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x-none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народові</a:t>
            </a:r>
            <a:r>
              <a:rPr lang="x-none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04CB57-F721-400E-8047-1BC28B34DB2B}"/>
              </a:ext>
            </a:extLst>
          </p:cNvPr>
          <p:cNvSpPr txBox="1"/>
          <p:nvPr/>
        </p:nvSpPr>
        <p:spPr>
          <a:xfrm>
            <a:off x="2676525" y="6353692"/>
            <a:ext cx="684847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Митрофанова Г. М.</a:t>
            </a:r>
            <a:endParaRPr lang="x-none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7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1760</Words>
  <Application>Microsoft Office PowerPoint</Application>
  <PresentationFormat>Произвольный</PresentationFormat>
  <Paragraphs>202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</vt:lpstr>
      <vt:lpstr>Слайд 14</vt:lpstr>
      <vt:lpstr>     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Alexandr</cp:lastModifiedBy>
  <cp:revision>75</cp:revision>
  <dcterms:created xsi:type="dcterms:W3CDTF">2022-08-27T10:12:06Z</dcterms:created>
  <dcterms:modified xsi:type="dcterms:W3CDTF">2022-11-04T11:43:55Z</dcterms:modified>
</cp:coreProperties>
</file>