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F34C-9372-4D03-951C-8EFC3B391723}" type="datetimeFigureOut">
              <a:rPr lang="uk-UA" smtClean="0"/>
              <a:pPr/>
              <a:t>03.11.2021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8FD-A3D2-4D47-B6BE-9586C0B48F0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9379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F34C-9372-4D03-951C-8EFC3B391723}" type="datetimeFigureOut">
              <a:rPr lang="uk-UA" smtClean="0"/>
              <a:pPr/>
              <a:t>03.11.2021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8FD-A3D2-4D47-B6BE-9586C0B48F0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8076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F34C-9372-4D03-951C-8EFC3B391723}" type="datetimeFigureOut">
              <a:rPr lang="uk-UA" smtClean="0"/>
              <a:pPr/>
              <a:t>03.11.2021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8FD-A3D2-4D47-B6BE-9586C0B48F0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264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F34C-9372-4D03-951C-8EFC3B391723}" type="datetimeFigureOut">
              <a:rPr lang="uk-UA" smtClean="0"/>
              <a:pPr/>
              <a:t>03.11.2021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8FD-A3D2-4D47-B6BE-9586C0B48F0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49325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F34C-9372-4D03-951C-8EFC3B391723}" type="datetimeFigureOut">
              <a:rPr lang="uk-UA" smtClean="0"/>
              <a:pPr/>
              <a:t>03.11.2021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8FD-A3D2-4D47-B6BE-9586C0B48F0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89706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F34C-9372-4D03-951C-8EFC3B391723}" type="datetimeFigureOut">
              <a:rPr lang="uk-UA" smtClean="0"/>
              <a:pPr/>
              <a:t>03.11.2021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8FD-A3D2-4D47-B6BE-9586C0B48F0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45939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F34C-9372-4D03-951C-8EFC3B391723}" type="datetimeFigureOut">
              <a:rPr lang="uk-UA" smtClean="0"/>
              <a:pPr/>
              <a:t>03.11.2021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8FD-A3D2-4D47-B6BE-9586C0B48F0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44712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F34C-9372-4D03-951C-8EFC3B391723}" type="datetimeFigureOut">
              <a:rPr lang="uk-UA" smtClean="0"/>
              <a:pPr/>
              <a:t>03.11.2021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8FD-A3D2-4D47-B6BE-9586C0B48F0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1040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F34C-9372-4D03-951C-8EFC3B391723}" type="datetimeFigureOut">
              <a:rPr lang="uk-UA" smtClean="0"/>
              <a:pPr/>
              <a:t>03.11.2021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8FD-A3D2-4D47-B6BE-9586C0B48F0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0170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F34C-9372-4D03-951C-8EFC3B391723}" type="datetimeFigureOut">
              <a:rPr lang="uk-UA" smtClean="0"/>
              <a:pPr/>
              <a:t>03.11.2021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8FD-A3D2-4D47-B6BE-9586C0B48F0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0799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F34C-9372-4D03-951C-8EFC3B391723}" type="datetimeFigureOut">
              <a:rPr lang="uk-UA" smtClean="0"/>
              <a:pPr/>
              <a:t>03.11.2021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8FD-A3D2-4D47-B6BE-9586C0B48F0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5103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F34C-9372-4D03-951C-8EFC3B391723}" type="datetimeFigureOut">
              <a:rPr lang="uk-UA" smtClean="0"/>
              <a:pPr/>
              <a:t>03.11.2021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8FD-A3D2-4D47-B6BE-9586C0B48F0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524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F34C-9372-4D03-951C-8EFC3B391723}" type="datetimeFigureOut">
              <a:rPr lang="uk-UA" smtClean="0"/>
              <a:pPr/>
              <a:t>03.11.2021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8FD-A3D2-4D47-B6BE-9586C0B48F0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1661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F34C-9372-4D03-951C-8EFC3B391723}" type="datetimeFigureOut">
              <a:rPr lang="uk-UA" smtClean="0"/>
              <a:pPr/>
              <a:t>03.11.2021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8FD-A3D2-4D47-B6BE-9586C0B48F0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7894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F34C-9372-4D03-951C-8EFC3B391723}" type="datetimeFigureOut">
              <a:rPr lang="uk-UA" smtClean="0"/>
              <a:pPr/>
              <a:t>03.11.2021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8FD-A3D2-4D47-B6BE-9586C0B48F0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42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F34C-9372-4D03-951C-8EFC3B391723}" type="datetimeFigureOut">
              <a:rPr lang="uk-UA" smtClean="0"/>
              <a:pPr/>
              <a:t>03.11.2021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8FD-A3D2-4D47-B6BE-9586C0B48F0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7890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4F34C-9372-4D03-951C-8EFC3B391723}" type="datetimeFigureOut">
              <a:rPr lang="uk-UA" smtClean="0"/>
              <a:pPr/>
              <a:t>03.11.2021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EE58FD-A3D2-4D47-B6BE-9586C0B48F0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00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3438C7-6904-497B-8F8E-E2B699C25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1034473" y="0"/>
            <a:ext cx="9374909" cy="247534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КЗ « 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Зідьківська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загальноосвітня школа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I- III c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тупенів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імені 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Г.І.Ковтуна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 </a:t>
            </a:r>
            <a:b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uk-UA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uk-UA" sz="3200" b="1" dirty="0">
                <a:latin typeface="+mn-lt"/>
                <a:cs typeface="Arial" panose="020B0604020202020204" pitchFamily="34" charset="0"/>
              </a:rPr>
            </a:br>
            <a:r>
              <a:rPr lang="uk-UA" sz="2800" b="1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Всеукраїнський місячник шкільних бібліотек </a:t>
            </a:r>
            <a:br>
              <a:rPr lang="uk-UA" sz="2800" b="1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uk-UA" sz="2800" b="1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   під гаслом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9422490-5D52-4E26-832C-DAAB21C2C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475345"/>
            <a:ext cx="12108873" cy="4382655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solidFill>
                  <a:schemeClr val="accent2">
                    <a:lumMod val="50000"/>
                  </a:schemeClr>
                </a:solidFill>
              </a:rPr>
              <a:t>«Краєзнавство в шкільній бібліотеці : </a:t>
            </a:r>
          </a:p>
          <a:p>
            <a:pPr algn="ctr"/>
            <a:r>
              <a:rPr lang="uk-UA" sz="4800" b="1" dirty="0">
                <a:solidFill>
                  <a:schemeClr val="accent2">
                    <a:lumMod val="50000"/>
                  </a:schemeClr>
                </a:solidFill>
              </a:rPr>
              <a:t>     нові традиції та цінності»</a:t>
            </a:r>
          </a:p>
          <a:p>
            <a:pPr algn="ctr"/>
            <a:endParaRPr lang="uk-UA" sz="4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sz="2800" b="1" dirty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</a:t>
            </a:r>
            <a:r>
              <a:rPr lang="uk-UA" sz="2800" b="1" i="1" dirty="0">
                <a:solidFill>
                  <a:srgbClr val="C00000"/>
                </a:solidFill>
              </a:rPr>
              <a:t>Завідуючої бібліотекою  </a:t>
            </a:r>
          </a:p>
          <a:p>
            <a:pPr algn="ctr"/>
            <a:r>
              <a:rPr lang="uk-UA" sz="2800" b="1" i="1" dirty="0">
                <a:solidFill>
                  <a:srgbClr val="C00000"/>
                </a:solidFill>
              </a:rPr>
              <a:t>                                                            Мішиної Тетяни Михайлівни</a:t>
            </a:r>
          </a:p>
        </p:txBody>
      </p:sp>
    </p:spTree>
    <p:extLst>
      <p:ext uri="{BB962C8B-B14F-4D97-AF65-F5344CB8AC3E}">
        <p14:creationId xmlns:p14="http://schemas.microsoft.com/office/powerpoint/2010/main" xmlns="" val="185786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AD0A06-BD34-474C-B8CB-1F691DC9D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103" y="325901"/>
            <a:ext cx="9532456" cy="963194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uk-UA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 –експозиція </a:t>
            </a:r>
            <a:br>
              <a:rPr lang="uk-UA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«Чудовий край – чудової краси!»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433D0F2-6209-4A79-B40A-794254D0F2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5608572"/>
            <a:ext cx="6181725" cy="514248"/>
          </a:xfrm>
        </p:spPr>
        <p:txBody>
          <a:bodyPr/>
          <a:lstStyle/>
          <a:p>
            <a:pPr algn="ctr"/>
            <a:r>
              <a:rPr lang="uk-UA" sz="1800" b="1" dirty="0">
                <a:solidFill>
                  <a:schemeClr val="accent5">
                    <a:lumMod val="75000"/>
                  </a:schemeClr>
                </a:solidFill>
              </a:rPr>
              <a:t>Практичне заняття з учнями 1-х класів </a:t>
            </a:r>
          </a:p>
          <a:p>
            <a:pPr algn="ctr"/>
            <a:r>
              <a:rPr lang="uk-UA" sz="1800" b="1" dirty="0">
                <a:solidFill>
                  <a:schemeClr val="accent5">
                    <a:lumMod val="75000"/>
                  </a:schemeClr>
                </a:solidFill>
              </a:rPr>
              <a:t>» Барви осені»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57C6AF88-00BE-4E8D-AE1F-BC7F2A24D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8845" y="5213838"/>
            <a:ext cx="3119806" cy="164416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Осінь на узліссі</a:t>
            </a:r>
            <a:b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Фарби розбавляла,</a:t>
            </a:r>
            <a:b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Пензликом легенько</a:t>
            </a:r>
            <a:b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Листя фарбувала.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CDA22711-BC5C-4361-A387-30807CD6503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684" y="1709615"/>
            <a:ext cx="4932157" cy="3565769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043DF05-DA89-4E8E-BE5E-4367B640FD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1003" y="1709615"/>
            <a:ext cx="5178998" cy="3565769"/>
          </a:xfrm>
          <a:prstGeom prst="rect">
            <a:avLst/>
          </a:prstGeom>
        </p:spPr>
      </p:pic>
      <p:pic>
        <p:nvPicPr>
          <p:cNvPr id="1026" name="Picture 2" descr="Осенний кленовый лист - Png картинки и иконки без фона">
            <a:extLst>
              <a:ext uri="{FF2B5EF4-FFF2-40B4-BE49-F238E27FC236}">
                <a16:creationId xmlns:a16="http://schemas.microsoft.com/office/drawing/2014/main" xmlns="" id="{DD73A19A-9760-43A9-A9F2-AA45F9558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24023">
            <a:off x="246264" y="258810"/>
            <a:ext cx="1242072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Осенний кленовый лист - Png картинки и иконки без фона">
            <a:extLst>
              <a:ext uri="{FF2B5EF4-FFF2-40B4-BE49-F238E27FC236}">
                <a16:creationId xmlns:a16="http://schemas.microsoft.com/office/drawing/2014/main" xmlns="" id="{1378CF86-9064-4F89-B414-6C2EA3086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92846">
            <a:off x="5504306" y="5310851"/>
            <a:ext cx="1000423" cy="135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169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451AD2-4308-4D3A-B21A-2235C5836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91" y="277301"/>
            <a:ext cx="8596668" cy="13208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Книжкова виставка</a:t>
            </a: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sz="3100" dirty="0">
                <a:solidFill>
                  <a:srgbClr val="C00000"/>
                </a:solidFill>
              </a:rPr>
              <a:t>« Блакитні очі Батьківщини»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777B79-2B6F-4F84-89D5-2BC1E7C04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1650" y="6132908"/>
            <a:ext cx="5086311" cy="576262"/>
          </a:xfrm>
        </p:spPr>
        <p:txBody>
          <a:bodyPr/>
          <a:lstStyle/>
          <a:p>
            <a:pPr algn="ctr"/>
            <a:r>
              <a:rPr lang="uk-UA" sz="1800" b="1" dirty="0">
                <a:solidFill>
                  <a:srgbClr val="C00000"/>
                </a:solidFill>
              </a:rPr>
              <a:t>Ознайомлення з літературою рідного краю учнів 3-го класу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E650C3D-E2B5-4F2B-82A7-64135CEC03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3305" y="1598101"/>
            <a:ext cx="4113574" cy="4302759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1D72B72-98F5-4DF3-BBEB-8DA6DA5EB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4536831"/>
            <a:ext cx="3963037" cy="2040794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чудова в нас планета,</a:t>
            </a:r>
          </a:p>
          <a:p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радісно вирує тут життя,</a:t>
            </a:r>
          </a:p>
          <a:p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Яке чудове синє чисте небо,</a:t>
            </a:r>
          </a:p>
          <a:p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новий крок на ній роблю у майбуття.</a:t>
            </a:r>
          </a:p>
          <a:p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Ната Гончаренко)</a:t>
            </a:r>
          </a:p>
          <a:p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6A98CA9-F303-48E9-81C2-FB2CF0013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0818" y="685716"/>
            <a:ext cx="4119882" cy="32872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2A5A2D4-AAF4-4879-9910-D84BCC0CA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115252" y="2147963"/>
            <a:ext cx="4302759" cy="32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099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B90505-3693-4C69-BCCC-F5DD60A2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0"/>
            <a:ext cx="11392632" cy="1863969"/>
          </a:xfrm>
        </p:spPr>
        <p:txBody>
          <a:bodyPr>
            <a:normAutofit/>
          </a:bodyPr>
          <a:lstStyle/>
          <a:p>
            <a:pPr algn="ctr"/>
            <a:r>
              <a:rPr lang="uk-UA" sz="3200" u="sng" dirty="0">
                <a:solidFill>
                  <a:schemeClr val="accent2">
                    <a:lumMod val="50000"/>
                  </a:schemeClr>
                </a:solidFill>
              </a:rPr>
              <a:t>День краєзнавства</a:t>
            </a: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 звичаях, традиціях народу ти душу України впізнавай»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897D2FF-BF07-4AFD-A3EB-1FC194775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2586" y="5662242"/>
            <a:ext cx="4238049" cy="1237071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>
                <a:solidFill>
                  <a:srgbClr val="C00000"/>
                </a:solidFill>
              </a:rPr>
              <a:t>Традиції народу — це велике диво,</a:t>
            </a:r>
            <a:br>
              <a:rPr lang="uk-UA" b="1" i="1" dirty="0">
                <a:solidFill>
                  <a:srgbClr val="C00000"/>
                </a:solidFill>
              </a:rPr>
            </a:br>
            <a:r>
              <a:rPr lang="uk-UA" b="1" i="1" dirty="0">
                <a:solidFill>
                  <a:srgbClr val="C00000"/>
                </a:solidFill>
              </a:rPr>
              <a:t>Яке струмить з глибин у майбуття.</a:t>
            </a:r>
            <a:br>
              <a:rPr lang="uk-UA" b="1" i="1" dirty="0">
                <a:solidFill>
                  <a:srgbClr val="C00000"/>
                </a:solidFill>
              </a:rPr>
            </a:br>
            <a:r>
              <a:rPr lang="uk-UA" b="1" i="1" dirty="0">
                <a:solidFill>
                  <a:srgbClr val="C00000"/>
                </a:solidFill>
              </a:rPr>
              <a:t>Їх знаючи, народ іде щасливо</a:t>
            </a:r>
            <a:br>
              <a:rPr lang="uk-UA" b="1" i="1" dirty="0">
                <a:solidFill>
                  <a:srgbClr val="C00000"/>
                </a:solidFill>
              </a:rPr>
            </a:br>
            <a:r>
              <a:rPr lang="uk-UA" b="1" i="1" dirty="0">
                <a:solidFill>
                  <a:srgbClr val="C00000"/>
                </a:solidFill>
              </a:rPr>
              <a:t>І впевнено у непросте життя.</a:t>
            </a:r>
            <a:br>
              <a:rPr lang="uk-UA" b="1" i="1" dirty="0">
                <a:solidFill>
                  <a:srgbClr val="C00000"/>
                </a:solidFill>
              </a:rPr>
            </a:br>
            <a:endParaRPr lang="uk-UA" b="1" i="1" dirty="0">
              <a:solidFill>
                <a:srgbClr val="C0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EACA524-78F8-4731-91FC-338526628FC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791103" y="1910489"/>
            <a:ext cx="4051056" cy="321506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E07AAC-367D-4A17-9869-012C378FE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156" y="2105756"/>
            <a:ext cx="3215066" cy="33146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6F83B6E-9EC7-4209-925B-23A04BB13A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1223" y="2046410"/>
            <a:ext cx="3364536" cy="33146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FDE309-5242-4805-AF3A-0AA46BB044B8}"/>
              </a:ext>
            </a:extLst>
          </p:cNvPr>
          <p:cNvSpPr txBox="1"/>
          <p:nvPr/>
        </p:nvSpPr>
        <p:spPr>
          <a:xfrm>
            <a:off x="8506433" y="5754992"/>
            <a:ext cx="3143374" cy="105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uk-UA" b="1" i="1" dirty="0">
                <a:solidFill>
                  <a:srgbClr val="C00000"/>
                </a:solidFill>
                <a:latin typeface="Trebuchet MS"/>
              </a:rPr>
              <a:t>Засідання читацького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uk-UA" b="1" i="1" dirty="0">
                <a:solidFill>
                  <a:srgbClr val="C00000"/>
                </a:solidFill>
                <a:latin typeface="Trebuchet MS"/>
              </a:rPr>
              <a:t>клубу учнів 6-7 класу</a:t>
            </a: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endParaRPr kumimoji="0" lang="uk-UA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34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7B7892-0F25-4553-ADF4-D884A0DCD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438" y="89375"/>
            <a:ext cx="7121770" cy="1440487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rgbClr val="C00000"/>
                </a:solidFill>
              </a:rPr>
              <a:t>Краєзнавчий ранок</a:t>
            </a: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 Подорож у давнину»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D4E655-6CB5-486D-A75F-9C2AD2080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815" y="5149201"/>
            <a:ext cx="4607170" cy="1271691"/>
          </a:xfrm>
        </p:spPr>
        <p:txBody>
          <a:bodyPr>
            <a:normAutofit fontScale="92500"/>
          </a:bodyPr>
          <a:lstStyle/>
          <a:p>
            <a:r>
              <a:rPr lang="uk-UA" b="1" i="1" dirty="0">
                <a:solidFill>
                  <a:srgbClr val="C00000"/>
                </a:solidFill>
              </a:rPr>
              <a:t>Нести з глибин віків у день прийдешній,</a:t>
            </a:r>
            <a:br>
              <a:rPr lang="uk-UA" b="1" i="1" dirty="0">
                <a:solidFill>
                  <a:srgbClr val="C00000"/>
                </a:solidFill>
              </a:rPr>
            </a:br>
            <a:r>
              <a:rPr lang="uk-UA" b="1" i="1" dirty="0">
                <a:solidFill>
                  <a:srgbClr val="C00000"/>
                </a:solidFill>
              </a:rPr>
              <a:t>Бо без минулого немає майбуття.</a:t>
            </a:r>
            <a:br>
              <a:rPr lang="uk-UA" b="1" i="1" dirty="0">
                <a:solidFill>
                  <a:srgbClr val="C00000"/>
                </a:solidFill>
              </a:rPr>
            </a:br>
            <a:r>
              <a:rPr lang="uk-UA" b="1" i="1" dirty="0">
                <a:solidFill>
                  <a:srgbClr val="C00000"/>
                </a:solidFill>
              </a:rPr>
              <a:t>Щоб в правді й вірі, в доброті сердечній</a:t>
            </a:r>
            <a:br>
              <a:rPr lang="uk-UA" b="1" i="1" dirty="0">
                <a:solidFill>
                  <a:srgbClr val="C00000"/>
                </a:solidFill>
              </a:rPr>
            </a:br>
            <a:r>
              <a:rPr lang="uk-UA" b="1" i="1" dirty="0">
                <a:solidFill>
                  <a:srgbClr val="C00000"/>
                </a:solidFill>
              </a:rPr>
              <a:t>Творити нам історію життя.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FD295F4-976E-4C93-95D7-1F44F750EC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2509" y="764658"/>
            <a:ext cx="4633733" cy="352986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12DB0C-6A29-4B8D-9B6A-C408B8BB75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55035">
            <a:off x="8318677" y="2171478"/>
            <a:ext cx="3895922" cy="31423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A61FE65-7922-4C5E-86CD-F96F534C91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972109">
            <a:off x="4460536" y="2333826"/>
            <a:ext cx="3762742" cy="2920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EC264B-FA39-413F-BDD1-5A025457491D}"/>
              </a:ext>
            </a:extLst>
          </p:cNvPr>
          <p:cNvSpPr txBox="1"/>
          <p:nvPr/>
        </p:nvSpPr>
        <p:spPr>
          <a:xfrm>
            <a:off x="6341907" y="6236226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uk-UA" b="1" i="1" dirty="0">
                <a:solidFill>
                  <a:srgbClr val="C00000"/>
                </a:solidFill>
                <a:latin typeface="Trebuchet MS"/>
              </a:rPr>
              <a:t>Бібліотечний урок для учнів 4-х класів</a:t>
            </a:r>
            <a:endParaRPr kumimoji="0" lang="uk-UA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41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134612-787E-40CF-BEFF-9426E46A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89" y="904700"/>
            <a:ext cx="6878011" cy="116156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i="1" dirty="0">
                <a:solidFill>
                  <a:schemeClr val="accent5"/>
                </a:solidFill>
              </a:rPr>
              <a:t>Вернісаж  </a:t>
            </a:r>
            <a:r>
              <a:rPr lang="uk-UA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Рушникове диво»</a:t>
            </a:r>
            <a:br>
              <a:rPr lang="uk-UA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>
                <a:solidFill>
                  <a:schemeClr val="accent5"/>
                </a:solidFill>
              </a:rPr>
              <a:t/>
            </a:r>
            <a:br>
              <a:rPr lang="uk-UA" dirty="0">
                <a:solidFill>
                  <a:schemeClr val="accent5"/>
                </a:solidFill>
              </a:rPr>
            </a:br>
            <a:endParaRPr lang="uk-UA" dirty="0">
              <a:solidFill>
                <a:schemeClr val="accent5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5FC1AD7-0A1D-4615-B1CF-AED000218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7376" y="5574323"/>
            <a:ext cx="4419849" cy="1380268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C00000"/>
                </a:solidFill>
              </a:rPr>
              <a:t>Шануйте , друзі рушники,</a:t>
            </a:r>
            <a:br>
              <a:rPr lang="uk-UA" b="1" i="1" dirty="0">
                <a:solidFill>
                  <a:srgbClr val="C00000"/>
                </a:solidFill>
              </a:rPr>
            </a:br>
            <a:r>
              <a:rPr lang="uk-UA" b="1" i="1" dirty="0">
                <a:solidFill>
                  <a:srgbClr val="C00000"/>
                </a:solidFill>
              </a:rPr>
              <a:t>Квітчайте ними свою хату,</a:t>
            </a:r>
            <a:br>
              <a:rPr lang="uk-UA" b="1" i="1" dirty="0">
                <a:solidFill>
                  <a:srgbClr val="C00000"/>
                </a:solidFill>
              </a:rPr>
            </a:br>
            <a:r>
              <a:rPr lang="uk-UA" b="1" i="1" dirty="0">
                <a:solidFill>
                  <a:srgbClr val="C00000"/>
                </a:solidFill>
              </a:rPr>
              <a:t>То обереги від біди.</a:t>
            </a:r>
            <a:br>
              <a:rPr lang="uk-UA" b="1" i="1" dirty="0">
                <a:solidFill>
                  <a:srgbClr val="C00000"/>
                </a:solidFill>
              </a:rPr>
            </a:br>
            <a:r>
              <a:rPr lang="uk-UA" b="1" i="1" dirty="0">
                <a:solidFill>
                  <a:srgbClr val="C00000"/>
                </a:solidFill>
              </a:rPr>
              <a:t>Шануйте ,друзі вишивані рушники.</a:t>
            </a:r>
          </a:p>
          <a:p>
            <a:endParaRPr lang="uk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A2E3555-7F55-4D83-BC5A-7794620606C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7332" y="1617974"/>
            <a:ext cx="3990668" cy="362205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C3B5B21-D169-4CE5-91CF-62DC701B1B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51390" y="2544618"/>
            <a:ext cx="4738255" cy="33066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713CE0C-532A-49E7-9762-70592C58C9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762944" y="963757"/>
            <a:ext cx="4865620" cy="34636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ECB9DC-CDCD-4E73-80B4-52AA609F3B7D}"/>
              </a:ext>
            </a:extLst>
          </p:cNvPr>
          <p:cNvSpPr txBox="1"/>
          <p:nvPr/>
        </p:nvSpPr>
        <p:spPr>
          <a:xfrm>
            <a:off x="8391525" y="5376868"/>
            <a:ext cx="360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uk-UA" b="1" i="1" dirty="0">
                <a:solidFill>
                  <a:srgbClr val="C00000"/>
                </a:solidFill>
                <a:latin typeface="Trebuchet MS"/>
              </a:rPr>
              <a:t>Бібліотечні «цікавинки» для учнів 2-х класів</a:t>
            </a:r>
            <a:endParaRPr kumimoji="0" lang="uk-UA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42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108710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rgbClr val="C00000"/>
                </a:solidFill>
              </a:rPr>
              <a:t>Краєзнавчі вікторини </a:t>
            </a:r>
            <a:r>
              <a:rPr lang="uk-UA" dirty="0"/>
              <a:t/>
            </a:r>
            <a:br>
              <a:rPr lang="uk-UA" dirty="0"/>
            </a:br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Краю мій, тут я живу ”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23466" y="1525819"/>
            <a:ext cx="5897774" cy="1108710"/>
          </a:xfrm>
        </p:spPr>
        <p:txBody>
          <a:bodyPr/>
          <a:lstStyle/>
          <a:p>
            <a:r>
              <a:rPr lang="uk-UA" sz="1800" b="1" i="1" dirty="0">
                <a:solidFill>
                  <a:srgbClr val="C00000"/>
                </a:solidFill>
              </a:rPr>
              <a:t>Рідний край-місце де ти народився,</a:t>
            </a:r>
            <a:br>
              <a:rPr lang="uk-UA" sz="1800" b="1" i="1" dirty="0">
                <a:solidFill>
                  <a:srgbClr val="C00000"/>
                </a:solidFill>
              </a:rPr>
            </a:br>
            <a:r>
              <a:rPr lang="uk-UA" sz="1800" b="1" i="1" dirty="0">
                <a:solidFill>
                  <a:srgbClr val="C00000"/>
                </a:solidFill>
              </a:rPr>
              <a:t>Де завжди живе твоя душа</a:t>
            </a:r>
            <a:br>
              <a:rPr lang="uk-UA" sz="1800" b="1" i="1" dirty="0">
                <a:solidFill>
                  <a:srgbClr val="C00000"/>
                </a:solidFill>
              </a:rPr>
            </a:br>
            <a:r>
              <a:rPr lang="uk-UA" sz="1800" b="1" i="1" dirty="0">
                <a:solidFill>
                  <a:srgbClr val="C00000"/>
                </a:solidFill>
              </a:rPr>
              <a:t>Й де б не був і де б не зупинився</a:t>
            </a:r>
            <a:br>
              <a:rPr lang="uk-UA" sz="1800" b="1" i="1" dirty="0">
                <a:solidFill>
                  <a:srgbClr val="C00000"/>
                </a:solidFill>
              </a:rPr>
            </a:br>
            <a:r>
              <a:rPr lang="uk-UA" sz="1800" b="1" i="1" dirty="0">
                <a:solidFill>
                  <a:srgbClr val="C00000"/>
                </a:solidFill>
              </a:rPr>
              <a:t>Серце все одно до дому </a:t>
            </a:r>
            <a:r>
              <a:rPr lang="uk-UA" sz="1800" b="1" i="1" dirty="0" err="1">
                <a:solidFill>
                  <a:srgbClr val="C00000"/>
                </a:solidFill>
              </a:rPr>
              <a:t>поспіша</a:t>
            </a:r>
            <a:r>
              <a:rPr lang="uk-UA" sz="1800" b="1" i="1" dirty="0">
                <a:solidFill>
                  <a:srgbClr val="C00000"/>
                </a:solidFill>
              </a:rPr>
              <a:t>.( Ірина Діденко)</a:t>
            </a:r>
          </a:p>
        </p:txBody>
      </p:sp>
      <p:pic>
        <p:nvPicPr>
          <p:cNvPr id="1026" name="Picture 2" descr="C:\Users\Администратор\Desktop\ФОТО2021\Viber\IMG-fa1d2c31a53afebbdc841352b0c20676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66" y="2956388"/>
            <a:ext cx="5524990" cy="3511087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ФОТО2021\IMG_20210921_1142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3545" y="1525819"/>
            <a:ext cx="5334105" cy="367459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B84C10-ED33-4B80-881A-B49B464C55F0}"/>
              </a:ext>
            </a:extLst>
          </p:cNvPr>
          <p:cNvSpPr txBox="1"/>
          <p:nvPr/>
        </p:nvSpPr>
        <p:spPr>
          <a:xfrm>
            <a:off x="6343545" y="5432853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uk-UA" b="1" i="1" dirty="0">
                <a:solidFill>
                  <a:srgbClr val="C00000"/>
                </a:solidFill>
                <a:latin typeface="Trebuchet MS"/>
              </a:rPr>
              <a:t>Читацька вікторина для учнів 1-2-х класів</a:t>
            </a:r>
            <a:endParaRPr kumimoji="0" lang="uk-UA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142</Words>
  <Application>Microsoft Office PowerPoint</Application>
  <PresentationFormat>Произвольный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КЗ « Зідьківська загальноосвітня школа I- III cтупенів  імені Г.І.Ковтуна     Всеукраїнський місячник шкільних бібліотек      під гаслом </vt:lpstr>
      <vt:lpstr>                       Виставка –експозиція           «Чудовий край – чудової краси!»</vt:lpstr>
      <vt:lpstr>Книжкова виставка « Блакитні очі Батьківщини» </vt:lpstr>
      <vt:lpstr>День краєзнавства «У звичаях, традиціях народу ти душу України впізнавай»</vt:lpstr>
      <vt:lpstr>Краєзнавчий ранок  « Подорож у давнину»</vt:lpstr>
      <vt:lpstr>Вернісаж   « Рушникове диво»   </vt:lpstr>
      <vt:lpstr>Краєзнавчі вікторини  “ Краю мій, тут я живу 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місячник шкільних бібліотек      під гаслом</dc:title>
  <dc:creator>Титан Skype 1</dc:creator>
  <cp:lastModifiedBy>Dominica</cp:lastModifiedBy>
  <cp:revision>35</cp:revision>
  <dcterms:created xsi:type="dcterms:W3CDTF">2021-10-12T10:54:42Z</dcterms:created>
  <dcterms:modified xsi:type="dcterms:W3CDTF">2021-11-03T11:36:57Z</dcterms:modified>
</cp:coreProperties>
</file>