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69" r:id="rId2"/>
    <p:sldId id="281" r:id="rId3"/>
    <p:sldId id="257" r:id="rId4"/>
    <p:sldId id="259" r:id="rId5"/>
    <p:sldId id="263" r:id="rId6"/>
    <p:sldId id="270" r:id="rId7"/>
    <p:sldId id="267" r:id="rId8"/>
    <p:sldId id="271" r:id="rId9"/>
    <p:sldId id="276" r:id="rId10"/>
    <p:sldId id="277" r:id="rId11"/>
    <p:sldId id="288" r:id="rId12"/>
    <p:sldId id="289" r:id="rId13"/>
    <p:sldId id="290" r:id="rId14"/>
    <p:sldId id="282" r:id="rId15"/>
    <p:sldId id="272" r:id="rId16"/>
    <p:sldId id="278" r:id="rId17"/>
    <p:sldId id="279" r:id="rId18"/>
    <p:sldId id="280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E9917F"/>
    <a:srgbClr val="E13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257D1-6D15-49C6-A580-A7F33A149342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50891-4002-47C5-B493-946B991AA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66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7ADA8-AFFB-48B2-BCA6-8D99561B7A1F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8056A-C6AB-410C-8973-29EFD148D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42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1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1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03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2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9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94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3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71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8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3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8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2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zm.cprpp.org.u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hyperlink" Target="https://mon.gov.ua/ua/konkursi-dlya-pedagogiv/konkurs-uchitel-roku/uchitel-roku-2022/dokumenti-2022" TargetMode="Externa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.jpeg"/><Relationship Id="rId7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10" Type="http://schemas.openxmlformats.org/officeDocument/2006/relationships/image" Target="../media/image36.jpeg"/><Relationship Id="rId4" Type="http://schemas.openxmlformats.org/officeDocument/2006/relationships/image" Target="../media/image30.jp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271" y="276175"/>
            <a:ext cx="2232999" cy="25529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94758" y="1552650"/>
            <a:ext cx="834924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 стан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роботи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педагогічними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кадрами і о</a:t>
            </a:r>
            <a:r>
              <a:rPr lang="uk-U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рганізацію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підвищення кваліфікації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543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1"/>
            <a:ext cx="1080120" cy="12348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6024" y="908720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</a:t>
            </a:r>
            <a:r>
              <a:rPr lang="uk-UA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 </a:t>
            </a:r>
            <a:r>
              <a:rPr lang="uk-UA" sz="3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 </a:t>
            </a:r>
            <a:r>
              <a:rPr lang="uk-UA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 </a:t>
            </a:r>
            <a:r>
              <a:rPr lang="uk-UA" sz="3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закладів освіти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3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Зміївської міської ради Чугуївського району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3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Харківської області </a:t>
            </a:r>
            <a:endParaRPr lang="ru-RU" sz="3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36" y="3974887"/>
            <a:ext cx="5170664" cy="269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5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1"/>
            <a:ext cx="1080120" cy="1234883"/>
          </a:xfrm>
          <a:prstGeom prst="rect">
            <a:avLst/>
          </a:prstGeom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28252" y="1340768"/>
            <a:ext cx="828749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Спільнот визначається документами, які регулюють професійну діяльність педагогічних працівників: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Конституцією України;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Кодексом законів про працю України;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Законом України «Про освіту»;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Законом України «Про повну загальну середню освіту»;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Законом  України «Про дошкільну освіту»;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Закон України «Про позашкільну освіту» тощо.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1"/>
            <a:ext cx="1080120" cy="1234883"/>
          </a:xfrm>
          <a:prstGeom prst="rect">
            <a:avLst/>
          </a:prstGeom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39343" y="1268760"/>
            <a:ext cx="8640960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Спільнот </a:t>
            </a:r>
            <a:r>
              <a:rPr lang="uk-U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координують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фахівці Комунальної установи «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Зміївський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професійного розвитку педагогічних працівників» Зміївської міської ради Чугуївського району Харківської області.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 працівники закладів освіти Зміївської міської ради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вважаються членами Спільнот з предметів, що викладають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працівник має можливість самостійно зареєструватися до міжпредметних Спільнот на сайті комунальної установи «Зміївський центр професійного розвитку педагогічних працівників» (</a:t>
            </a:r>
            <a:r>
              <a:rPr lang="uk-U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http://zm.cprpp.org.ua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 за власною ініціативою.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1"/>
            <a:ext cx="1080120" cy="1234883"/>
          </a:xfrm>
          <a:prstGeom prst="rect">
            <a:avLst/>
          </a:prstGeom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28553" y="1083876"/>
            <a:ext cx="8345384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Спільнота може працювати у різних форматах: 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очному,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очно-дистанційному,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дистанційному. </a:t>
            </a:r>
          </a:p>
          <a:p>
            <a:pPr algn="just">
              <a:spcAft>
                <a:spcPts val="600"/>
              </a:spcAft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 Спільноти можуть відбуватися у формі </a:t>
            </a: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семінарів, конференцій, тренінгів, “круглих столів”, ділових ігор, лекцій, практичних занять, вебінарів, </a:t>
            </a:r>
            <a:r>
              <a:rPr lang="uk-UA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квестів</a:t>
            </a: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тощо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1"/>
            <a:ext cx="1080120" cy="12348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6024" y="908720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Сертифікати за участь в заходах Центру</a:t>
            </a:r>
            <a:endParaRPr lang="ru-RU" sz="3200" b="1" cap="all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0060" y="295252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     – 1 год.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Спікера        – 2 год.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Модератора – 3 год.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0061" y="1985938"/>
            <a:ext cx="2942339" cy="392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940152" y="3356992"/>
            <a:ext cx="20882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5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-171401"/>
            <a:ext cx="1080120" cy="12348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6024" y="90872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НАЙБЛИЖЧІ ПЛАНИ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688">
            <a:off x="3136994" y="5208532"/>
            <a:ext cx="2353567" cy="134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54527" y="1700808"/>
            <a:ext cx="91805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навчання тренерами НУШ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заходів для професійних спільнот,  тренінгів на запит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«Школи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вчителя», 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 медійної грамотності»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Розробка Положення про заохочення педагогічних працівників</a:t>
            </a:r>
          </a:p>
        </p:txBody>
      </p:sp>
      <p:pic>
        <p:nvPicPr>
          <p:cNvPr id="1026" name="Picture 2" descr="Оприлюднено результати моніторингу впровадження НУШ: реформу підтримують як  батьки, так і педагоги, а учні пілотних шкіл мають вищі показники за  наскрізними уміння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914">
            <a:off x="6109477" y="4997199"/>
            <a:ext cx="2359189" cy="163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Звіт про роботу &quot;НУШ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Звіт про роботу &quot;НУШ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20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1"/>
            <a:ext cx="1080120" cy="12348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6024" y="908720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</a:t>
            </a:r>
          </a:p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УЧИТЕЛІВ ТРЕНЕРАМИ НУШ</a:t>
            </a:r>
            <a:endParaRPr lang="ru-RU" sz="3200" dirty="0"/>
          </a:p>
        </p:txBody>
      </p:sp>
      <p:pic>
        <p:nvPicPr>
          <p:cNvPr id="5" name="Picture 8" descr="Звіт про роботу &amp;quot;НУШ&amp;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93096"/>
            <a:ext cx="255454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851" y="198593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AutoNum type="arabicPlain" startAt="58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 НУШ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644" y="2449401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груп: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початкові класи,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інклюзія,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 культура,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історія,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географія,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зарубіжна література,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мистецтво,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  мова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3470" y="1979706"/>
            <a:ext cx="28809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310 вчителів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1"/>
            <a:ext cx="1080120" cy="12348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6024" y="90872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uk-UA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r>
              <a:rPr lang="uk-UA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endParaRPr lang="ru-RU" sz="3200" dirty="0"/>
          </a:p>
        </p:txBody>
      </p:sp>
      <p:pic>
        <p:nvPicPr>
          <p:cNvPr id="2050" name="Picture 2" descr="https://mon.gov.ua/storage/app/uploads/public/616/02a/858/61602a858f1969216282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519569"/>
            <a:ext cx="5580112" cy="315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5860" y="4941168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mon.gov.ua/ua/konkursi-dlya-pedagogiv/konkurs-uchitel-roku/uchitel-roku-2022/dokumenti-2022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2051" name="Picture 3" descr="C:\Users\Osvita-2\Downloads\websiteplanet-qr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14097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4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ьная выноска 7"/>
          <p:cNvSpPr/>
          <p:nvPr/>
        </p:nvSpPr>
        <p:spPr>
          <a:xfrm>
            <a:off x="4300100" y="4581128"/>
            <a:ext cx="3635896" cy="20162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216024" y="4653136"/>
            <a:ext cx="3635896" cy="20162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1"/>
            <a:ext cx="1080120" cy="12348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6024" y="90872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АТТЕСТАЦІЯ 2022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4336" y="1537282"/>
            <a:ext cx="87170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Мінімальні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имоги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обсягу (кількості годин) підвищення кваліфікації педагогічних працівників закладів загальної середньої, освіти, а саме: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uk-U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завершення атестації припадає на 2022 рік;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щодо обсягу (кількості годин) підвищення кваліфікації педагогічних працівників закладів дошкільної, позашкільної освіти та не менше ніж: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uk-U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якщо завершення атестації припадає на 2022 рік;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060" y="4869160"/>
            <a:ext cx="2987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визнання результатів підвищення кваліфікації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24136" y="4871352"/>
            <a:ext cx="2987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 щодо підвищення кваліфікації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105" y="-171400"/>
            <a:ext cx="944753" cy="10801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196752"/>
            <a:ext cx="871296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000" dirty="0" smtClean="0">
                <a:latin typeface="Monotype Corsiva" pitchFamily="66" charset="0"/>
              </a:rPr>
              <a:t>«Ваша сила - віра в себе. Ваша свобода - відповідальність за власний розвиток. Ваші здібності - культура </a:t>
            </a:r>
            <a:r>
              <a:rPr lang="uk-UA" sz="4000" dirty="0" err="1" smtClean="0">
                <a:latin typeface="Monotype Corsiva" pitchFamily="66" charset="0"/>
              </a:rPr>
              <a:t>самостворення</a:t>
            </a:r>
            <a:r>
              <a:rPr lang="uk-UA" sz="4000" dirty="0" smtClean="0">
                <a:latin typeface="Monotype Corsiva" pitchFamily="66" charset="0"/>
              </a:rPr>
              <a:t>»</a:t>
            </a:r>
          </a:p>
          <a:p>
            <a:pPr algn="r"/>
            <a:r>
              <a:rPr lang="uk-UA" sz="4000" dirty="0" smtClean="0">
                <a:latin typeface="Monotype Corsiva" pitchFamily="66" charset="0"/>
              </a:rPr>
              <a:t> (А. </a:t>
            </a:r>
            <a:r>
              <a:rPr lang="uk-UA" sz="4000" dirty="0" err="1" smtClean="0">
                <a:latin typeface="Monotype Corsiva" pitchFamily="66" charset="0"/>
              </a:rPr>
              <a:t>Смоловик</a:t>
            </a:r>
            <a:r>
              <a:rPr lang="uk-UA" sz="4000" dirty="0" smtClean="0">
                <a:latin typeface="Monotype Corsiva" pitchFamily="66" charset="0"/>
              </a:rPr>
              <a:t>) </a:t>
            </a:r>
          </a:p>
          <a:p>
            <a:endParaRPr lang="uk-UA" sz="4000" dirty="0" smtClean="0">
              <a:latin typeface="Monotype Corsiva" pitchFamily="66" charset="0"/>
            </a:endParaRPr>
          </a:p>
          <a:p>
            <a:pPr algn="r"/>
            <a:r>
              <a:rPr lang="uk-UA" sz="4000" i="1" dirty="0" smtClean="0">
                <a:latin typeface="Monotype Corsiva" pitchFamily="66" charset="0"/>
              </a:rPr>
              <a:t> </a:t>
            </a:r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91550"/>
            <a:ext cx="3096344" cy="226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105" y="-171400"/>
            <a:ext cx="944753" cy="10801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88225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= безперервний професійний розвиток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55976" y="1836365"/>
            <a:ext cx="288032" cy="43627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-72008" y="227264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 нових та вдосконалення раніше здобутих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основі здобутої освіти та практичного досвіду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ройная стрелка влево/вправо/вверх 4"/>
          <p:cNvSpPr/>
          <p:nvPr/>
        </p:nvSpPr>
        <p:spPr>
          <a:xfrm rot="10800000">
            <a:off x="3707905" y="3657637"/>
            <a:ext cx="1872208" cy="1374109"/>
          </a:xfrm>
          <a:prstGeom prst="leftRightUpArrow">
            <a:avLst>
              <a:gd name="adj1" fmla="val 11680"/>
              <a:gd name="adj2" fmla="val 139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99592" y="3642940"/>
            <a:ext cx="28083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ФОРМАЛЬНА ОСВІТА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16625" y="3665013"/>
            <a:ext cx="328068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НЕФОРМАЛЬНА ОСВІТА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08955" y="5040339"/>
            <a:ext cx="328068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ІНФОРМАЛЬНА ОСВІТА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005065"/>
            <a:ext cx="9138858" cy="285293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105" y="-171400"/>
            <a:ext cx="944753" cy="10801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882258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 формуванню на території Зміївської міської ради спільноти сучасних креативних ініціативних висококваліфікованих освітян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943440" y="2458478"/>
            <a:ext cx="1260408" cy="1422054"/>
            <a:chOff x="8279904" y="4769768"/>
            <a:chExt cx="1620688" cy="2088232"/>
          </a:xfrm>
        </p:grpSpPr>
        <p:sp>
          <p:nvSpPr>
            <p:cNvPr id="14" name="Скругленная прямоугольная выноска 13"/>
            <p:cNvSpPr/>
            <p:nvPr/>
          </p:nvSpPr>
          <p:spPr>
            <a:xfrm flipH="1">
              <a:off x="8279904" y="4769768"/>
              <a:ext cx="1620688" cy="2088232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22" descr="E:\ЦЕНТР\сайт\Інформація про керівника та працівників\Кучук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7536" y="4941168"/>
              <a:ext cx="1277032" cy="177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126996" y="2458478"/>
            <a:ext cx="1204643" cy="1422053"/>
            <a:chOff x="2987824" y="4769768"/>
            <a:chExt cx="1547664" cy="2088232"/>
          </a:xfrm>
        </p:grpSpPr>
        <p:sp>
          <p:nvSpPr>
            <p:cNvPr id="17" name="Скругленная прямоугольная выноска 16"/>
            <p:cNvSpPr/>
            <p:nvPr/>
          </p:nvSpPr>
          <p:spPr>
            <a:xfrm>
              <a:off x="2987824" y="4769768"/>
              <a:ext cx="1547664" cy="2088232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9" descr="https://rada.info/upload/users_files/43843911/f85bc592165982a09277070cf3550ff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871" y="5013176"/>
              <a:ext cx="1194105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7649240" y="2458478"/>
            <a:ext cx="1243240" cy="1478992"/>
            <a:chOff x="3563888" y="2276872"/>
            <a:chExt cx="1547664" cy="2016224"/>
          </a:xfrm>
        </p:grpSpPr>
        <p:sp>
          <p:nvSpPr>
            <p:cNvPr id="26" name="Скругленная прямоугольная выноска 25"/>
            <p:cNvSpPr/>
            <p:nvPr/>
          </p:nvSpPr>
          <p:spPr>
            <a:xfrm>
              <a:off x="3563888" y="2276872"/>
              <a:ext cx="1547664" cy="2016224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20210829_18015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7904" y="2492896"/>
              <a:ext cx="1275606" cy="1700808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26996" y="4077072"/>
            <a:ext cx="1310722" cy="2780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Дошкільна освіта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35696" y="4106576"/>
            <a:ext cx="1512168" cy="2751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фізика, астрономія, інформатика, трудове навчання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4061426" y="2473755"/>
            <a:ext cx="1230654" cy="1474578"/>
            <a:chOff x="3373579" y="2498237"/>
            <a:chExt cx="1069618" cy="1474578"/>
          </a:xfrm>
        </p:grpSpPr>
        <p:sp>
          <p:nvSpPr>
            <p:cNvPr id="20" name="Скругленная прямоугольная выноска 19"/>
            <p:cNvSpPr/>
            <p:nvPr/>
          </p:nvSpPr>
          <p:spPr>
            <a:xfrm>
              <a:off x="3373579" y="2498237"/>
              <a:ext cx="1069618" cy="1474578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2618771"/>
              <a:ext cx="841259" cy="1242277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5726732" y="2473755"/>
            <a:ext cx="1345947" cy="1453000"/>
            <a:chOff x="6379444" y="1730144"/>
            <a:chExt cx="1296142" cy="1936612"/>
          </a:xfrm>
        </p:grpSpPr>
        <p:sp>
          <p:nvSpPr>
            <p:cNvPr id="23" name="Скругленная прямоугольная выноска 22"/>
            <p:cNvSpPr/>
            <p:nvPr/>
          </p:nvSpPr>
          <p:spPr>
            <a:xfrm flipH="1">
              <a:off x="6379444" y="1730144"/>
              <a:ext cx="1296142" cy="1936612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545" y="1843575"/>
              <a:ext cx="909940" cy="1585425"/>
            </a:xfrm>
            <a:prstGeom prst="rect">
              <a:avLst/>
            </a:prstGeom>
          </p:spPr>
        </p:pic>
      </p:grpSp>
      <p:sp>
        <p:nvSpPr>
          <p:cNvPr id="34" name="Прямоугольник 33"/>
          <p:cNvSpPr/>
          <p:nvPr/>
        </p:nvSpPr>
        <p:spPr>
          <a:xfrm>
            <a:off x="3491880" y="4133573"/>
            <a:ext cx="2090836" cy="27244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Початкові класи, українська мова, класні керівники, заступники директора з НВР, педагоги-організатори, позашкільна освіта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84355" y="4117834"/>
            <a:ext cx="1523949" cy="27401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Історія, географія, мистецтво, зарубіжна література, іноземні мови,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бібліотекарі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432130" y="4133573"/>
            <a:ext cx="1711870" cy="27244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Психологи, соціальні педагоги, хімія, біологія, основи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я, захист України, фізична культура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105" y="-171400"/>
            <a:ext cx="944753" cy="10801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2254" y="692696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50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sz="4000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spc="50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операційні</a:t>
            </a:r>
            <a:r>
              <a:rPr lang="ru-RU" sz="4000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spc="50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4000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spc="5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Цели | Ещё один великолепный ша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36" y="2996952"/>
            <a:ext cx="1988089" cy="17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нутый угол 6"/>
          <p:cNvSpPr/>
          <p:nvPr/>
        </p:nvSpPr>
        <p:spPr>
          <a:xfrm>
            <a:off x="3203848" y="1484784"/>
            <a:ext cx="2088232" cy="1584176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інноваційних моделей підвищення кваліфікації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5796136" y="3789040"/>
            <a:ext cx="2736304" cy="1971600"/>
          </a:xfrm>
          <a:prstGeom prst="foldedCorner">
            <a:avLst/>
          </a:prstGeom>
          <a:solidFill>
            <a:srgbClr val="E991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рівного доступу педагогів до формальної, неформальної та </a:t>
            </a:r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інформальної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323528" y="3933056"/>
            <a:ext cx="2879304" cy="2160240"/>
          </a:xfrm>
          <a:prstGeom prst="folded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баз даних програм підвищення кваліфікації, інших джерел інформації (</a:t>
            </a:r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веб-ресурсів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та їх оприлюднення на власному </a:t>
            </a:r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веб-сайті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5724128" y="1484784"/>
            <a:ext cx="2808312" cy="2016224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електронної бази даних щодо перспективного педагогічного досвіду та інноваційної діяльності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0" y="1484784"/>
            <a:ext cx="2952328" cy="2232248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потреб і надання практичної допомоги молодим спеціалістам, педагогічним працівникам у період підготовки до атестації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3419872" y="4941168"/>
            <a:ext cx="2160240" cy="1611560"/>
          </a:xfrm>
          <a:prstGeom prst="foldedCorner">
            <a:avLst/>
          </a:prstGeom>
          <a:solidFill>
            <a:srgbClr val="E13B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 професійному вигоранню педагогічних працівників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105" y="-171400"/>
            <a:ext cx="944753" cy="10801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70864" y="886920"/>
            <a:ext cx="9684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 напрями діяльності</a:t>
            </a:r>
            <a:endParaRPr lang="uk-UA" sz="4000" b="1" spc="5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531" y="1772816"/>
            <a:ext cx="81186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консультативний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аналітичний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організаційно-методичний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459315" y="2295747"/>
            <a:ext cx="4058402" cy="2713844"/>
            <a:chOff x="529112" y="1821750"/>
            <a:chExt cx="7195542" cy="431242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529112" y="1821750"/>
              <a:ext cx="7195542" cy="4312428"/>
              <a:chOff x="0" y="0"/>
              <a:chExt cx="6448425" cy="4152900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0" y="123825"/>
                <a:ext cx="1924050" cy="7334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Діяльність професійних спільнот педагогічних працівників</a:t>
                </a:r>
                <a:endParaRPr lang="ru-RU" sz="8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0" y="1095375"/>
                <a:ext cx="1924050" cy="52387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Підвищення кваліфікації освітян</a:t>
                </a:r>
                <a:endParaRPr lang="ru-RU" sz="8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0" y="1781175"/>
                <a:ext cx="1924050" cy="56197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Конкурси професійної майстерності</a:t>
                </a:r>
                <a:endParaRPr lang="ru-RU" sz="8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0" y="2571750"/>
                <a:ext cx="1924050" cy="70485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8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Професійна та психологічна підтримка освітян</a:t>
                </a:r>
                <a:endParaRPr lang="ru-RU" sz="800" dirty="0">
                  <a:effectLst/>
                  <a:ea typeface="Calibri"/>
                  <a:cs typeface="Times New Roman"/>
                </a:endParaRPr>
              </a:p>
            </p:txBody>
          </p:sp>
          <p:cxnSp>
            <p:nvCxnSpPr>
              <p:cNvPr id="14" name="Прямая со стрелкой 13"/>
              <p:cNvCxnSpPr/>
              <p:nvPr/>
            </p:nvCxnSpPr>
            <p:spPr>
              <a:xfrm flipH="1" flipV="1">
                <a:off x="1924050" y="590550"/>
                <a:ext cx="1170940" cy="82867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 flipH="1" flipV="1">
                <a:off x="1924050" y="1419225"/>
                <a:ext cx="1018539" cy="2000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/>
              <p:cNvCxnSpPr/>
              <p:nvPr/>
            </p:nvCxnSpPr>
            <p:spPr>
              <a:xfrm flipH="1">
                <a:off x="1971675" y="1666875"/>
                <a:ext cx="97155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H="1">
                <a:off x="1971675" y="2047875"/>
                <a:ext cx="1123316" cy="7048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Блок-схема: несколько документов 17"/>
              <p:cNvSpPr/>
              <p:nvPr/>
            </p:nvSpPr>
            <p:spPr>
              <a:xfrm>
                <a:off x="2190750" y="2752725"/>
                <a:ext cx="1381125" cy="971550"/>
              </a:xfrm>
              <a:prstGeom prst="flowChartMultidocumen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Заклади освіти Зміївської міської ради</a:t>
                </a:r>
                <a:endParaRPr lang="ru-RU" sz="8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9" name="Блок-схема: документ 18"/>
              <p:cNvSpPr/>
              <p:nvPr/>
            </p:nvSpPr>
            <p:spPr>
              <a:xfrm>
                <a:off x="5286375" y="2752725"/>
                <a:ext cx="1162050" cy="800100"/>
              </a:xfrm>
              <a:prstGeom prst="flowChartDocumen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8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Відділ освіти Зміївської міської ради</a:t>
                </a:r>
                <a:endParaRPr lang="ru-RU" sz="8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0" name="Блок-схема: несколько документов 19"/>
              <p:cNvSpPr/>
              <p:nvPr/>
            </p:nvSpPr>
            <p:spPr>
              <a:xfrm>
                <a:off x="2400300" y="0"/>
                <a:ext cx="1247775" cy="857250"/>
              </a:xfrm>
              <a:prstGeom prst="flowChartMultidocumen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Інші суб</a:t>
                </a:r>
                <a:r>
                  <a:rPr lang="en-US" sz="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’</a:t>
                </a:r>
                <a:r>
                  <a:rPr lang="uk-UA" sz="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єкти підвищення кваліфікації</a:t>
                </a:r>
                <a:endParaRPr lang="ru-RU" sz="8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1" name="Блок-схема: документ 20"/>
              <p:cNvSpPr/>
              <p:nvPr/>
            </p:nvSpPr>
            <p:spPr>
              <a:xfrm>
                <a:off x="3457575" y="3600450"/>
                <a:ext cx="1162050" cy="552450"/>
              </a:xfrm>
              <a:prstGeom prst="flowChartDocumen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Зміївська міська рада</a:t>
                </a:r>
                <a:endParaRPr lang="ru-RU" sz="8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2" name="Блок-схема: документ 21"/>
              <p:cNvSpPr/>
              <p:nvPr/>
            </p:nvSpPr>
            <p:spPr>
              <a:xfrm>
                <a:off x="5276850" y="438150"/>
                <a:ext cx="1171575" cy="800100"/>
              </a:xfrm>
              <a:prstGeom prst="flowChartDocumen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Департамент науки і освіти ХОДА</a:t>
                </a:r>
                <a:endParaRPr lang="ru-RU" sz="8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3" name="Блок-схема: документ 22"/>
              <p:cNvSpPr/>
              <p:nvPr/>
            </p:nvSpPr>
            <p:spPr>
              <a:xfrm>
                <a:off x="3933825" y="295275"/>
                <a:ext cx="1162050" cy="800100"/>
              </a:xfrm>
              <a:prstGeom prst="flowChartDocumen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8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ДСЯО у Харківській області</a:t>
                </a:r>
                <a:endParaRPr lang="ru-RU" sz="8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4" name="Блок-схема: документ 23"/>
              <p:cNvSpPr/>
              <p:nvPr/>
            </p:nvSpPr>
            <p:spPr>
              <a:xfrm>
                <a:off x="5286375" y="1314450"/>
                <a:ext cx="1162050" cy="1257300"/>
              </a:xfrm>
              <a:prstGeom prst="flowChartDocumen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8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КВНЗ «Харківська академія неперервної освіти»</a:t>
                </a:r>
                <a:endParaRPr lang="ru-RU" sz="800">
                  <a:effectLst/>
                  <a:ea typeface="Calibri"/>
                  <a:cs typeface="Times New Roman"/>
                </a:endParaRPr>
              </a:p>
            </p:txBody>
          </p:sp>
          <p:cxnSp>
            <p:nvCxnSpPr>
              <p:cNvPr id="25" name="Прямая со стрелкой 24"/>
              <p:cNvCxnSpPr/>
              <p:nvPr/>
            </p:nvCxnSpPr>
            <p:spPr>
              <a:xfrm flipH="1">
                <a:off x="3933825" y="1781175"/>
                <a:ext cx="1343025" cy="12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/>
              <p:nvPr/>
            </p:nvCxnSpPr>
            <p:spPr>
              <a:xfrm flipH="1">
                <a:off x="3905250" y="1009650"/>
                <a:ext cx="1342390" cy="6108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/>
              <p:cNvCxnSpPr/>
              <p:nvPr/>
            </p:nvCxnSpPr>
            <p:spPr>
              <a:xfrm flipH="1">
                <a:off x="3571875" y="781050"/>
                <a:ext cx="333375" cy="4965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/>
              <p:nvPr/>
            </p:nvCxnSpPr>
            <p:spPr>
              <a:xfrm flipH="1" flipV="1">
                <a:off x="3905250" y="1962150"/>
                <a:ext cx="1551941" cy="7893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/>
              <p:nvPr/>
            </p:nvCxnSpPr>
            <p:spPr>
              <a:xfrm flipH="1" flipV="1">
                <a:off x="3619500" y="2152650"/>
                <a:ext cx="190500" cy="1447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>
                <a:off x="3143250" y="781050"/>
                <a:ext cx="125095" cy="5334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 flipH="1">
                <a:off x="2886075" y="2105025"/>
                <a:ext cx="381000" cy="64643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/>
              <p:cNvCxnSpPr/>
              <p:nvPr/>
            </p:nvCxnSpPr>
            <p:spPr>
              <a:xfrm>
                <a:off x="3810000" y="2047875"/>
                <a:ext cx="809625" cy="8382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Овал 7"/>
            <p:cNvSpPr/>
            <p:nvPr/>
          </p:nvSpPr>
          <p:spPr>
            <a:xfrm>
              <a:off x="3843083" y="3190319"/>
              <a:ext cx="1084271" cy="86677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800" b="1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Центр</a:t>
              </a:r>
              <a:endParaRPr lang="ru-RU" sz="800" b="1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Блок-схема: несколько документов 8"/>
            <p:cNvSpPr/>
            <p:nvPr/>
          </p:nvSpPr>
          <p:spPr>
            <a:xfrm>
              <a:off x="5124527" y="4891927"/>
              <a:ext cx="1066800" cy="619125"/>
            </a:xfrm>
            <a:prstGeom prst="flowChartMultidocumen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800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Інші ЦПРПП</a:t>
              </a:r>
              <a:endParaRPr lang="ru-RU" sz="800" dirty="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1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-171401"/>
            <a:ext cx="1080120" cy="12348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310" y="1063482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АНАЛІТИЧНИЙ</a:t>
            </a:r>
            <a:endParaRPr lang="ru-RU" sz="32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025172" y="4584424"/>
            <a:ext cx="4489915" cy="2105004"/>
            <a:chOff x="4537306" y="4273614"/>
            <a:chExt cx="4489915" cy="2105004"/>
          </a:xfrm>
        </p:grpSpPr>
        <p:sp>
          <p:nvSpPr>
            <p:cNvPr id="20" name="Заголовок 1"/>
            <p:cNvSpPr txBox="1">
              <a:spLocks/>
            </p:cNvSpPr>
            <p:nvPr/>
          </p:nvSpPr>
          <p:spPr>
            <a:xfrm>
              <a:off x="4537306" y="4273614"/>
              <a:ext cx="4489915" cy="739562"/>
            </a:xfrm>
            <a:prstGeom prst="rect">
              <a:avLst/>
            </a:prstGeom>
            <a:solidFill>
              <a:srgbClr val="F2F2F2">
                <a:alpha val="67059"/>
              </a:srgbClr>
            </a:solidFill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 теми для обговорення вважаєте найбільш актуальними</a:t>
              </a:r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5013176"/>
              <a:ext cx="2808312" cy="1365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208086" y="1952836"/>
            <a:ext cx="3887122" cy="2492156"/>
            <a:chOff x="5076056" y="1556792"/>
            <a:chExt cx="3887122" cy="2492156"/>
          </a:xfrm>
        </p:grpSpPr>
        <p:sp>
          <p:nvSpPr>
            <p:cNvPr id="25" name="Заголовок 1"/>
            <p:cNvSpPr txBox="1">
              <a:spLocks/>
            </p:cNvSpPr>
            <p:nvPr/>
          </p:nvSpPr>
          <p:spPr>
            <a:xfrm>
              <a:off x="5076056" y="1556792"/>
              <a:ext cx="3887122" cy="707279"/>
            </a:xfrm>
            <a:prstGeom prst="rect">
              <a:avLst/>
            </a:prstGeom>
            <a:solidFill>
              <a:srgbClr val="F2F2F2">
                <a:alpha val="67059"/>
              </a:srgbClr>
            </a:solidFill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 форми самоосвіти Ви найчастіше використовуєте</a:t>
              </a:r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2878" y="2348880"/>
              <a:ext cx="3633478" cy="1700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0" t="30099" r="25353" b="24463"/>
          <a:stretch/>
        </p:blipFill>
        <p:spPr bwMode="auto">
          <a:xfrm>
            <a:off x="4536918" y="2223199"/>
            <a:ext cx="3938858" cy="182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8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-171401"/>
            <a:ext cx="1080120" cy="1234883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68236" y="2118255"/>
            <a:ext cx="3755737" cy="1946369"/>
            <a:chOff x="179512" y="1124744"/>
            <a:chExt cx="4856930" cy="2666449"/>
          </a:xfrm>
        </p:grpSpPr>
        <p:pic>
          <p:nvPicPr>
            <p:cNvPr id="6" name="Рисунок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196753"/>
              <a:ext cx="1008112" cy="943047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124744"/>
              <a:ext cx="3632794" cy="2666449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285990" y="2420888"/>
              <a:ext cx="16937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САЙТ</a:t>
              </a:r>
              <a:endParaRPr lang="ru-RU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226387" y="2189246"/>
            <a:ext cx="3365833" cy="2109049"/>
            <a:chOff x="5148064" y="1148277"/>
            <a:chExt cx="3565930" cy="2487187"/>
          </a:xfrm>
        </p:grpSpPr>
        <p:pic>
          <p:nvPicPr>
            <p:cNvPr id="8" name="Рисунок 7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466" y="1148277"/>
              <a:ext cx="936104" cy="956480"/>
            </a:xfrm>
            <a:prstGeom prst="rect">
              <a:avLst/>
            </a:prstGeom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2866" y="1196753"/>
              <a:ext cx="2181128" cy="2438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5148064" y="2276872"/>
              <a:ext cx="16937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ФЕЙСБУК-СТОРІНКА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152818" y="4619524"/>
            <a:ext cx="4414564" cy="1824619"/>
            <a:chOff x="2158198" y="3933056"/>
            <a:chExt cx="4843761" cy="2134038"/>
          </a:xfrm>
        </p:grpSpPr>
        <p:pic>
          <p:nvPicPr>
            <p:cNvPr id="7" name="Рисунок 6" descr="C:\Users\teacher\Desktop\завантаження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320" y="4397536"/>
              <a:ext cx="977733" cy="9586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3933056"/>
              <a:ext cx="3438071" cy="213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2158198" y="5374957"/>
              <a:ext cx="16937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СТОРІНКА НА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EDWAY</a:t>
              </a:r>
              <a:endParaRPr lang="ru-RU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-1310" y="1063482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65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0" y="-211795"/>
            <a:ext cx="984400" cy="11254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3276872" y="908720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ПРОВЕДЕНО: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81536" y="980728"/>
            <a:ext cx="6462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вебінарів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професійних спільнот,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виїзний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 тренінг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освітян,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впровадження дистанційної освіти для закладу позашкільної освіти,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профорієнтаційні заходи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«Школи молодого вчителя».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285853" y="5445224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ОХОПЛЕНО: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3825" y="5552945"/>
            <a:ext cx="6462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770 освітян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Зміївської міської і Слобожанської селищної громад</a:t>
            </a:r>
            <a:endParaRPr lang="ru-RU" dirty="0"/>
          </a:p>
        </p:txBody>
      </p:sp>
      <p:pic>
        <p:nvPicPr>
          <p:cNvPr id="14" name="Picture 21" descr="https://rada.info/upload/users_files/43843911/gallery/large/1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6206">
            <a:off x="156288" y="1539304"/>
            <a:ext cx="1910727" cy="121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https://rada.info/upload/users_files/43843911/gallery/large/10.03.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6049">
            <a:off x="145140" y="3132453"/>
            <a:ext cx="1870329" cy="125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https://rada.info/upload/users_files/43843911/gallery/large/4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35">
            <a:off x="5025712" y="3471941"/>
            <a:ext cx="2769370" cy="158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9" descr="https://rada.info/upload/users_files/43843911/gallery/large/1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757">
            <a:off x="7001761" y="3298125"/>
            <a:ext cx="1856576" cy="13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https://rada.info/upload/users_files/43843911/gallery/large/AACzA_viber_2021-05-24_12-37-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81" y="3924112"/>
            <a:ext cx="1222805" cy="163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https://rada.info/upload/users_files/43843911/gallery/large/Az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28" y="1974661"/>
            <a:ext cx="1475526" cy="110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rada.info/upload/users_files/43843911/69049cd4bb8ff4bada2b5b8f679ec27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08" y="3303940"/>
            <a:ext cx="2006237" cy="135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ada.info/upload/users_files/43843911/d20bd21a0cd0fb7e195e9eb5dae8f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62674"/>
            <a:ext cx="2129266" cy="12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ada.info/upload/users_files/43843911/6351bf9d7c75d2b4af753ae494e67d7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2673"/>
            <a:ext cx="1523865" cy="110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rada.info/upload/users_files/43843911/f364e44ab8853c7b0a81ad7abc6f4e4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546" y="4453394"/>
            <a:ext cx="1606067" cy="117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rada.info/upload/users_files/43843911/9110e8d557fd62c3ae1a5b10dfef7859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8048">
            <a:off x="7521745" y="4482602"/>
            <a:ext cx="1552616" cy="10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rada.info/upload/users_files/43843911/980eade573de54dd19e49554bae2ee86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29" y="3199699"/>
            <a:ext cx="1442254" cy="96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421099" y="6334780"/>
            <a:ext cx="6477049" cy="523220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Січень-червень 2021 року: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46263" y="99185"/>
            <a:ext cx="6073266" cy="523220"/>
          </a:xfrm>
          <a:prstGeom prst="rect">
            <a:avLst/>
          </a:prstGeom>
          <a:solidFill>
            <a:srgbClr val="F2F2F2"/>
          </a:solidFill>
        </p:spPr>
        <p:txBody>
          <a:bodyPr wrap="none">
            <a:spAutoFit/>
          </a:bodyPr>
          <a:lstStyle/>
          <a:p>
            <a:r>
              <a:rPr lang="uk-UA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організаційно-методичний</a:t>
            </a:r>
            <a:endParaRPr lang="ru-RU" sz="2800" b="1" cap="all" dirty="0"/>
          </a:p>
        </p:txBody>
      </p:sp>
    </p:spTree>
    <p:extLst>
      <p:ext uri="{BB962C8B-B14F-4D97-AF65-F5344CB8AC3E}">
        <p14:creationId xmlns:p14="http://schemas.microsoft.com/office/powerpoint/2010/main" val="8891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0" y="-211795"/>
            <a:ext cx="984400" cy="11254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3276872" y="908720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ПРОВЕДЕНО: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81536" y="980728"/>
            <a:ext cx="6462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засідань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спільнот,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керівників ЗДО,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ДСЯО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ЗДО,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бібліотекарів Зміївської і Слобожанської громад.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1099" y="6334780"/>
            <a:ext cx="6477049" cy="523220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Вересень-жовтень 2021 року: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46263" y="99185"/>
            <a:ext cx="6073266" cy="523220"/>
          </a:xfrm>
          <a:prstGeom prst="rect">
            <a:avLst/>
          </a:prstGeom>
          <a:solidFill>
            <a:srgbClr val="F2F2F2"/>
          </a:solidFill>
        </p:spPr>
        <p:txBody>
          <a:bodyPr wrap="none">
            <a:spAutoFit/>
          </a:bodyPr>
          <a:lstStyle/>
          <a:p>
            <a:r>
              <a:rPr lang="uk-UA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організаційно-методичний</a:t>
            </a:r>
            <a:endParaRPr lang="ru-RU" sz="2800" b="1" cap="all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8" y="1752601"/>
            <a:ext cx="2253687" cy="16597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8" y="3283725"/>
            <a:ext cx="2326878" cy="13079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265" y="4415054"/>
            <a:ext cx="2052932" cy="15138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05" y="3242814"/>
            <a:ext cx="2182362" cy="16263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76" y="4293096"/>
            <a:ext cx="2284388" cy="15741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03" y="3412400"/>
            <a:ext cx="1887593" cy="14830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89" y="4382765"/>
            <a:ext cx="2399928" cy="16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713</Words>
  <Application>Microsoft Office PowerPoint</Application>
  <PresentationFormat>Экран (4:3)</PresentationFormat>
  <Paragraphs>118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Пользователь Windows</cp:lastModifiedBy>
  <cp:revision>57</cp:revision>
  <cp:lastPrinted>2021-10-11T05:43:54Z</cp:lastPrinted>
  <dcterms:created xsi:type="dcterms:W3CDTF">2013-01-28T19:28:30Z</dcterms:created>
  <dcterms:modified xsi:type="dcterms:W3CDTF">2021-10-12T05:35:04Z</dcterms:modified>
</cp:coreProperties>
</file>