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300" r:id="rId3"/>
    <p:sldId id="259" r:id="rId4"/>
    <p:sldId id="261" r:id="rId5"/>
    <p:sldId id="305" r:id="rId6"/>
    <p:sldId id="304" r:id="rId7"/>
    <p:sldId id="303" r:id="rId8"/>
    <p:sldId id="263" r:id="rId9"/>
    <p:sldId id="266" r:id="rId10"/>
    <p:sldId id="265" r:id="rId11"/>
    <p:sldId id="264" r:id="rId12"/>
    <p:sldId id="257" r:id="rId13"/>
    <p:sldId id="268" r:id="rId14"/>
    <p:sldId id="274" r:id="rId15"/>
    <p:sldId id="282" r:id="rId16"/>
    <p:sldId id="275" r:id="rId17"/>
    <p:sldId id="281" r:id="rId18"/>
    <p:sldId id="273" r:id="rId19"/>
    <p:sldId id="285" r:id="rId20"/>
    <p:sldId id="296" r:id="rId21"/>
    <p:sldId id="278" r:id="rId22"/>
    <p:sldId id="279" r:id="rId23"/>
    <p:sldId id="272" r:id="rId24"/>
    <p:sldId id="299" r:id="rId25"/>
    <p:sldId id="298" r:id="rId26"/>
    <p:sldId id="269" r:id="rId27"/>
    <p:sldId id="287" r:id="rId28"/>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FF33CC"/>
    <a:srgbClr val="00FFFF"/>
    <a:srgbClr val="80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105" d="100"/>
          <a:sy n="105" d="100"/>
        </p:scale>
        <p:origin x="-72" y="-14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EF4B199-71CE-4A60-9339-74A46D8CFEFE}" type="datetimeFigureOut">
              <a:rPr lang="ru-RU"/>
              <a:pPr>
                <a:defRPr/>
              </a:pPr>
              <a:t>01.01.2007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9EA2113-30CD-4745-AC36-C145E7FDBE2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7EC747CF-78AF-4947-9D63-7E26B1EC68D2}" type="datetimeFigureOut">
              <a:rPr lang="ru-RU"/>
              <a:pPr>
                <a:defRPr/>
              </a:pPr>
              <a:t>01.01.2007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3C64E3F-3779-414E-A455-B9B9ABCA14B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29B7324E-C269-427A-8ACB-9D78C8B96932}" type="datetimeFigureOut">
              <a:rPr lang="ru-RU"/>
              <a:pPr>
                <a:defRPr/>
              </a:pPr>
              <a:t>01.01.2007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20B8487-434E-461F-A877-9F42A2E1E1D1}"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vl1pPr>
          </a:lstStyle>
          <a:p>
            <a:pPr>
              <a:defRPr/>
            </a:pPr>
            <a:fld id="{2AFFE3F8-0DA1-4DBE-BCE5-E00CEB9E1A3E}" type="datetimeFigureOut">
              <a:rPr lang="ru-RU"/>
              <a:pPr>
                <a:defRPr/>
              </a:pPr>
              <a:t>01.01.2007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pPr>
              <a:defRPr/>
            </a:pPr>
            <a:fld id="{7D1EF595-284F-4D0B-BEE4-D615D48D284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5D7D8A0C-223F-479B-8BCD-963F2FF669C2}" type="datetimeFigureOut">
              <a:rPr lang="ru-RU"/>
              <a:pPr>
                <a:defRPr/>
              </a:pPr>
              <a:t>01.01.2007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C62041A-5FD7-4065-A799-891B1A57291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8689C54C-974B-4FFE-8602-87F6B96BD1B8}" type="datetimeFigureOut">
              <a:rPr lang="ru-RU"/>
              <a:pPr>
                <a:defRPr/>
              </a:pPr>
              <a:t>01.01.2007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E30014D-4FD8-45A8-8431-46FC2E33BFD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57B10AC0-CCE8-47F0-9698-E0EBC15E5A03}" type="datetimeFigureOut">
              <a:rPr lang="ru-RU"/>
              <a:pPr>
                <a:defRPr/>
              </a:pPr>
              <a:t>01.01.2007</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30310C22-9131-4F26-9327-ABA9B7B6406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71FA2A8F-CF61-4EAE-A3F3-9FDCA5498D03}" type="datetimeFigureOut">
              <a:rPr lang="ru-RU"/>
              <a:pPr>
                <a:defRPr/>
              </a:pPr>
              <a:t>01.01.2007</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606C4252-2663-441D-8FB8-957EA3969D8C}"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81611477-FB9F-4BC6-A70C-0F6304A09B35}" type="datetimeFigureOut">
              <a:rPr lang="ru-RU"/>
              <a:pPr>
                <a:defRPr/>
              </a:pPr>
              <a:t>01.01.2007</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FE7B4CAD-9DCB-4D54-A3F7-156CE9FB937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AF6755-B99C-46CA-B6DB-82A2E4F9E7E7}" type="datetimeFigureOut">
              <a:rPr lang="ru-RU"/>
              <a:pPr>
                <a:defRPr/>
              </a:pPr>
              <a:t>01.01.2007</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076624E1-7906-400A-AFA5-D54C2628F95D}"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B46473D-CCBB-48D7-A736-8A84FF1CCF29}" type="datetimeFigureOut">
              <a:rPr lang="ru-RU"/>
              <a:pPr>
                <a:defRPr/>
              </a:pPr>
              <a:t>01.01.2007</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2BECC01-4E26-44F0-B7CB-E0DD5063669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CB94BF6B-9DBD-45FD-958B-018806E118E5}" type="datetimeFigureOut">
              <a:rPr lang="ru-RU"/>
              <a:pPr>
                <a:defRPr/>
              </a:pPr>
              <a:t>01.01.2007</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E34DB7B3-80A2-49F4-9E58-63A98A28736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56BA096-464F-49F5-BEF1-F5FC57E332A3}" type="datetimeFigureOut">
              <a:rPr lang="ru-RU"/>
              <a:pPr>
                <a:defRPr/>
              </a:pPr>
              <a:t>01.01.2007</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6735929-B94E-4A41-A4D5-CF2FFD430F9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media/media1.m4a"/><Relationship Id="rId6" Type="http://schemas.openxmlformats.org/officeDocument/2006/relationships/image" Target="../media/image4.png"/><Relationship Id="rId5" Type="http://schemas.microsoft.com/office/2007/relationships/media" Target="../media/media1.m4a"/><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audio" Target="../media/media10.m4a"/><Relationship Id="rId5" Type="http://schemas.openxmlformats.org/officeDocument/2006/relationships/image" Target="../media/image4.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media11.m4a"/><Relationship Id="rId5" Type="http://schemas.openxmlformats.org/officeDocument/2006/relationships/image" Target="../media/image4.png"/><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media/media12.m4a"/><Relationship Id="rId5" Type="http://schemas.openxmlformats.org/officeDocument/2006/relationships/image" Target="../media/image4.png"/><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slideLayout" Target="../slideLayouts/slideLayout2.xml"/><Relationship Id="rId1" Type="http://schemas.openxmlformats.org/officeDocument/2006/relationships/audio"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gif"/><Relationship Id="rId3" Type="http://schemas.openxmlformats.org/officeDocument/2006/relationships/slideLayout" Target="../slideLayouts/slideLayout6.xml"/><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audio" Target="../media/media14.m4a"/><Relationship Id="rId16" Type="http://schemas.openxmlformats.org/officeDocument/2006/relationships/image" Target="../media/image4.png"/><Relationship Id="rId1" Type="http://schemas.openxmlformats.org/officeDocument/2006/relationships/tags" Target="../tags/tag2.xml"/><Relationship Id="rId6" Type="http://schemas.openxmlformats.org/officeDocument/2006/relationships/image" Target="../media/image15.jpeg"/><Relationship Id="rId11" Type="http://schemas.openxmlformats.org/officeDocument/2006/relationships/image" Target="../media/image20.gif"/><Relationship Id="rId5" Type="http://schemas.openxmlformats.org/officeDocument/2006/relationships/image" Target="../media/image14.jpeg"/><Relationship Id="rId15" Type="http://schemas.microsoft.com/office/2007/relationships/media" Target="../media/media14.m4a"/><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media" Target="../media/media15.m4a"/><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audio" Target="../media/media1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microsoft.com/office/2007/relationships/media" Target="../media/media16.m4a"/><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audio" Target="../media/media16.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microsoft.com/office/2007/relationships/media" Target="../media/media17.m4a"/><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audio" Target="../media/media17.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6.xml"/><Relationship Id="rId7" Type="http://schemas.openxmlformats.org/officeDocument/2006/relationships/image" Target="../media/image42.jpeg"/><Relationship Id="rId12" Type="http://schemas.openxmlformats.org/officeDocument/2006/relationships/image" Target="../media/image4.png"/><Relationship Id="rId2" Type="http://schemas.openxmlformats.org/officeDocument/2006/relationships/audio" Target="../media/media18.m4a"/><Relationship Id="rId1" Type="http://schemas.openxmlformats.org/officeDocument/2006/relationships/tags" Target="../tags/tag3.xml"/><Relationship Id="rId6" Type="http://schemas.openxmlformats.org/officeDocument/2006/relationships/image" Target="../media/image41.jpeg"/><Relationship Id="rId11" Type="http://schemas.microsoft.com/office/2007/relationships/media" Target="../media/media18.m4a"/><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6.xml"/><Relationship Id="rId7" Type="http://schemas.openxmlformats.org/officeDocument/2006/relationships/image" Target="../media/image49.jpeg"/><Relationship Id="rId2" Type="http://schemas.openxmlformats.org/officeDocument/2006/relationships/audio" Target="../media/media19.m4a"/><Relationship Id="rId1" Type="http://schemas.openxmlformats.org/officeDocument/2006/relationships/tags" Target="../tags/tag4.xml"/><Relationship Id="rId6" Type="http://schemas.openxmlformats.org/officeDocument/2006/relationships/image" Target="../media/image48.jpeg"/><Relationship Id="rId11" Type="http://schemas.openxmlformats.org/officeDocument/2006/relationships/image" Target="../media/image4.png"/><Relationship Id="rId5" Type="http://schemas.openxmlformats.org/officeDocument/2006/relationships/image" Target="../media/image47.jpeg"/><Relationship Id="rId10" Type="http://schemas.microsoft.com/office/2007/relationships/media" Target="../media/media19.m4a"/><Relationship Id="rId4" Type="http://schemas.openxmlformats.org/officeDocument/2006/relationships/image" Target="../media/image46.jpe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media/media2.m4a"/><Relationship Id="rId5" Type="http://schemas.openxmlformats.org/officeDocument/2006/relationships/image" Target="../media/image4.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slideLayout" Target="../slideLayouts/slideLayout6.xml"/><Relationship Id="rId7" Type="http://schemas.openxmlformats.org/officeDocument/2006/relationships/image" Target="../media/image55.gif"/><Relationship Id="rId2" Type="http://schemas.openxmlformats.org/officeDocument/2006/relationships/audio" Target="../media/media20.m4a"/><Relationship Id="rId1" Type="http://schemas.openxmlformats.org/officeDocument/2006/relationships/tags" Target="../tags/tag5.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4.png"/><Relationship Id="rId4" Type="http://schemas.openxmlformats.org/officeDocument/2006/relationships/image" Target="../media/image52.jpeg"/><Relationship Id="rId9" Type="http://schemas.microsoft.com/office/2007/relationships/media" Target="../media/media20.m4a"/></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audio" Target="../media/media21.m4a"/><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4.png"/><Relationship Id="rId4" Type="http://schemas.openxmlformats.org/officeDocument/2006/relationships/image" Target="../media/image58.jpeg"/><Relationship Id="rId9" Type="http://schemas.microsoft.com/office/2007/relationships/media" Target="../media/media21.m4a"/></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slideLayout" Target="../slideLayouts/slideLayout6.xml"/><Relationship Id="rId1" Type="http://schemas.openxmlformats.org/officeDocument/2006/relationships/audio" Target="../media/media22.m4a"/><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4.png"/><Relationship Id="rId4" Type="http://schemas.openxmlformats.org/officeDocument/2006/relationships/image" Target="../media/image64.jpeg"/><Relationship Id="rId9" Type="http://schemas.microsoft.com/office/2007/relationships/media" Target="../media/media22.m4a"/></Relationships>
</file>

<file path=ppt/slides/_rels/slide2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slideLayout" Target="../slideLayouts/slideLayout6.xml"/><Relationship Id="rId1" Type="http://schemas.openxmlformats.org/officeDocument/2006/relationships/audio" Target="../media/media23.m4a"/><Relationship Id="rId6" Type="http://schemas.openxmlformats.org/officeDocument/2006/relationships/image" Target="../media/image72.jpeg"/><Relationship Id="rId11" Type="http://schemas.openxmlformats.org/officeDocument/2006/relationships/image" Target="../media/image4.png"/><Relationship Id="rId5" Type="http://schemas.openxmlformats.org/officeDocument/2006/relationships/image" Target="../media/image71.jpeg"/><Relationship Id="rId10" Type="http://schemas.microsoft.com/office/2007/relationships/media" Target="../media/media23.m4a"/><Relationship Id="rId4" Type="http://schemas.openxmlformats.org/officeDocument/2006/relationships/image" Target="../media/image70.jpeg"/><Relationship Id="rId9"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slideLayout" Target="../slideLayouts/slideLayout2.xml"/><Relationship Id="rId1" Type="http://schemas.openxmlformats.org/officeDocument/2006/relationships/audio" Target="../media/media24.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2" Type="http://schemas.openxmlformats.org/officeDocument/2006/relationships/slideLayout" Target="../slideLayouts/slideLayout2.xml"/><Relationship Id="rId1" Type="http://schemas.openxmlformats.org/officeDocument/2006/relationships/audio" Target="../media/media25.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audio" Target="../media/media26.m4a"/><Relationship Id="rId6" Type="http://schemas.openxmlformats.org/officeDocument/2006/relationships/image" Target="../media/image4.png"/><Relationship Id="rId5" Type="http://schemas.microsoft.com/office/2007/relationships/media" Target="../media/media26.m4a"/><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6.xml"/><Relationship Id="rId1" Type="http://schemas.openxmlformats.org/officeDocument/2006/relationships/audio" Target="../media/media27.m4a"/><Relationship Id="rId5" Type="http://schemas.openxmlformats.org/officeDocument/2006/relationships/image" Target="../media/image4.png"/><Relationship Id="rId4" Type="http://schemas.microsoft.com/office/2007/relationships/media" Target="../media/media27.m4a"/></Relationships>
</file>

<file path=ppt/slides/_rels/slide3.xml.rels><?xml version="1.0" encoding="UTF-8" standalone="yes"?>
<Relationships xmlns="http://schemas.openxmlformats.org/package/2006/relationships"><Relationship Id="rId8" Type="http://schemas.microsoft.com/office/2007/relationships/media" Target="../media/media3.m4a"/><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12.xml"/><Relationship Id="rId1" Type="http://schemas.openxmlformats.org/officeDocument/2006/relationships/audio" Target="../media/media4.m4a"/><Relationship Id="rId6" Type="http://schemas.openxmlformats.org/officeDocument/2006/relationships/image" Target="../media/image4.png"/><Relationship Id="rId5"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media/media5.m4a"/><Relationship Id="rId5" Type="http://schemas.openxmlformats.org/officeDocument/2006/relationships/image" Target="../media/image4.png"/><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media/media6.m4a"/><Relationship Id="rId6" Type="http://schemas.openxmlformats.org/officeDocument/2006/relationships/image" Target="../media/image4.png"/><Relationship Id="rId5"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slideLayout" Target="../slideLayouts/slideLayout1.xml"/><Relationship Id="rId1" Type="http://schemas.openxmlformats.org/officeDocument/2006/relationships/audio"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7.xml"/><Relationship Id="rId1" Type="http://schemas.openxmlformats.org/officeDocument/2006/relationships/audio" Target="../media/media8.m4a"/><Relationship Id="rId5" Type="http://schemas.openxmlformats.org/officeDocument/2006/relationships/image" Target="../media/image4.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7.xml"/><Relationship Id="rId1" Type="http://schemas.openxmlformats.org/officeDocument/2006/relationships/audio" Target="../media/media9.m4a"/><Relationship Id="rId5" Type="http://schemas.openxmlformats.org/officeDocument/2006/relationships/image" Target="../media/image4.png"/><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descr="C:\Documents and Settings\Admin\Рабочий стол\Фото\S6301768.JPG"/>
          <p:cNvPicPr>
            <a:picLocks noChangeAspect="1" noChangeArrowheads="1"/>
          </p:cNvPicPr>
          <p:nvPr/>
        </p:nvPicPr>
        <p:blipFill>
          <a:blip r:embed="rId3" cstate="print"/>
          <a:srcRect/>
          <a:stretch>
            <a:fillRect/>
          </a:stretch>
        </p:blipFill>
        <p:spPr bwMode="auto">
          <a:xfrm>
            <a:off x="4857750" y="3500439"/>
            <a:ext cx="4144582" cy="3106423"/>
          </a:xfrm>
          <a:prstGeom prst="roundRect">
            <a:avLst>
              <a:gd name="adj" fmla="val 8594"/>
            </a:avLst>
          </a:prstGeom>
          <a:solidFill>
            <a:srgbClr val="FFFFFF">
              <a:shade val="85000"/>
            </a:srgbClr>
          </a:solidFill>
          <a:ln w="76200">
            <a:solidFill>
              <a:srgbClr val="FF33CC"/>
            </a:solidFill>
          </a:ln>
          <a:effectLst>
            <a:reflection blurRad="12700" stA="38000" endPos="28000" dist="5000" dir="5400000" sy="-100000" algn="bl" rotWithShape="0"/>
          </a:effectLst>
        </p:spPr>
      </p:pic>
      <p:sp>
        <p:nvSpPr>
          <p:cNvPr id="16388" name="Rectangle 4"/>
          <p:cNvSpPr>
            <a:spLocks noGrp="1" noChangeArrowheads="1"/>
          </p:cNvSpPr>
          <p:nvPr>
            <p:ph type="ctrTitle"/>
          </p:nvPr>
        </p:nvSpPr>
        <p:spPr>
          <a:xfrm>
            <a:off x="0" y="274638"/>
            <a:ext cx="9144000" cy="2143125"/>
          </a:xfrm>
        </p:spPr>
        <p:txBody>
          <a:bodyPr/>
          <a:lstStyle/>
          <a:p>
            <a:pPr eaLnBrk="1" hangingPunct="1"/>
            <a:r>
              <a:rPr lang="uk-UA" sz="4800" b="1" dirty="0" smtClean="0">
                <a:solidFill>
                  <a:srgbClr val="0000FF"/>
                </a:solidFill>
                <a:latin typeface="Monotype Corsiva" pitchFamily="66" charset="0"/>
              </a:rPr>
              <a:t>КЗ «</a:t>
            </a:r>
            <a:r>
              <a:rPr lang="uk-UA" sz="4800" b="1" dirty="0" err="1" smtClean="0">
                <a:solidFill>
                  <a:srgbClr val="0000FF"/>
                </a:solidFill>
                <a:latin typeface="Monotype Corsiva" pitchFamily="66" charset="0"/>
              </a:rPr>
              <a:t>Шелудьківський</a:t>
            </a:r>
            <a:r>
              <a:rPr lang="uk-UA" sz="4800" b="1" dirty="0" smtClean="0">
                <a:solidFill>
                  <a:srgbClr val="0000FF"/>
                </a:solidFill>
                <a:latin typeface="Monotype Corsiva" pitchFamily="66" charset="0"/>
              </a:rPr>
              <a:t> ліцей</a:t>
            </a:r>
            <a:br>
              <a:rPr lang="uk-UA" sz="4800" b="1" dirty="0" smtClean="0">
                <a:solidFill>
                  <a:srgbClr val="0000FF"/>
                </a:solidFill>
                <a:latin typeface="Monotype Corsiva" pitchFamily="66" charset="0"/>
              </a:rPr>
            </a:br>
            <a:r>
              <a:rPr lang="uk-UA" sz="4800" b="1" dirty="0" smtClean="0">
                <a:solidFill>
                  <a:srgbClr val="0000FF"/>
                </a:solidFill>
                <a:latin typeface="Monotype Corsiva" pitchFamily="66" charset="0"/>
              </a:rPr>
              <a:t>імені Героя Радянського Союзу</a:t>
            </a:r>
            <a:br>
              <a:rPr lang="uk-UA" sz="4800" b="1" dirty="0" smtClean="0">
                <a:solidFill>
                  <a:srgbClr val="0000FF"/>
                </a:solidFill>
                <a:latin typeface="Monotype Corsiva" pitchFamily="66" charset="0"/>
              </a:rPr>
            </a:br>
            <a:r>
              <a:rPr lang="uk-UA" sz="4800" b="1" dirty="0" smtClean="0">
                <a:solidFill>
                  <a:srgbClr val="0000FF"/>
                </a:solidFill>
                <a:latin typeface="Monotype Corsiva" pitchFamily="66" charset="0"/>
              </a:rPr>
              <a:t>Ю. Є. Кравцова</a:t>
            </a:r>
            <a:endParaRPr lang="ru-RU" sz="4800" b="1" dirty="0" smtClean="0">
              <a:solidFill>
                <a:srgbClr val="0000FF"/>
              </a:solidFill>
              <a:latin typeface="Monotype Corsiva" pitchFamily="66" charset="0"/>
            </a:endParaRPr>
          </a:p>
        </p:txBody>
      </p:sp>
      <p:sp>
        <p:nvSpPr>
          <p:cNvPr id="16389" name="Rectangle 5"/>
          <p:cNvSpPr>
            <a:spLocks noGrp="1" noChangeArrowheads="1"/>
          </p:cNvSpPr>
          <p:nvPr>
            <p:ph type="subTitle" idx="1"/>
          </p:nvPr>
        </p:nvSpPr>
        <p:spPr>
          <a:xfrm>
            <a:off x="587375" y="2143125"/>
            <a:ext cx="7342188" cy="1500188"/>
          </a:xfrm>
        </p:spPr>
        <p:txBody>
          <a:bodyPr rtlCol="0">
            <a:normAutofit lnSpcReduction="10000"/>
          </a:bodyPr>
          <a:lstStyle/>
          <a:p>
            <a:pPr eaLnBrk="1" fontAlgn="auto" hangingPunct="1">
              <a:spcAft>
                <a:spcPts val="0"/>
              </a:spcAft>
              <a:buFont typeface="Arial" pitchFamily="34" charset="0"/>
              <a:buNone/>
              <a:defRPr/>
            </a:pPr>
            <a:r>
              <a:rPr lang="uk-UA" sz="4800" b="1" dirty="0" err="1">
                <a:solidFill>
                  <a:srgbClr val="0000FF"/>
                </a:solidFill>
                <a:latin typeface="Monotype Corsiva" pitchFamily="66" charset="0"/>
              </a:rPr>
              <a:t>Зміївської</a:t>
            </a:r>
            <a:r>
              <a:rPr lang="uk-UA" sz="4800" b="1" dirty="0">
                <a:solidFill>
                  <a:srgbClr val="0000FF"/>
                </a:solidFill>
                <a:latin typeface="Monotype Corsiva" pitchFamily="66" charset="0"/>
              </a:rPr>
              <a:t> районної ради </a:t>
            </a:r>
          </a:p>
          <a:p>
            <a:pPr eaLnBrk="1" fontAlgn="auto" hangingPunct="1">
              <a:spcAft>
                <a:spcPts val="0"/>
              </a:spcAft>
              <a:buFont typeface="Arial" pitchFamily="34" charset="0"/>
              <a:buNone/>
              <a:defRPr/>
            </a:pPr>
            <a:r>
              <a:rPr lang="uk-UA" sz="4800" b="1" dirty="0">
                <a:solidFill>
                  <a:srgbClr val="0000FF"/>
                </a:solidFill>
                <a:latin typeface="Monotype Corsiva" pitchFamily="66" charset="0"/>
              </a:rPr>
              <a:t>Харківської </a:t>
            </a:r>
            <a:r>
              <a:rPr lang="uk-UA" sz="4800" b="1" dirty="0" smtClean="0">
                <a:solidFill>
                  <a:srgbClr val="0000FF"/>
                </a:solidFill>
                <a:latin typeface="Monotype Corsiva" pitchFamily="66" charset="0"/>
              </a:rPr>
              <a:t>області»</a:t>
            </a:r>
            <a:endParaRPr lang="ru-RU" sz="4800" b="1" dirty="0">
              <a:solidFill>
                <a:srgbClr val="0000FF"/>
              </a:solidFill>
              <a:latin typeface="Monotype Corsiva" pitchFamily="66" charset="0"/>
            </a:endParaRPr>
          </a:p>
        </p:txBody>
      </p:sp>
      <p:pic>
        <p:nvPicPr>
          <p:cNvPr id="5" name="Picture 4" descr="F:\Новая папка (2)\IMG_0989.jpg"/>
          <p:cNvPicPr>
            <a:picLocks noChangeAspect="1" noChangeArrowheads="1"/>
          </p:cNvPicPr>
          <p:nvPr/>
        </p:nvPicPr>
        <p:blipFill>
          <a:blip r:embed="rId4" cstate="print"/>
          <a:srcRect/>
          <a:stretch>
            <a:fillRect/>
          </a:stretch>
        </p:blipFill>
        <p:spPr bwMode="auto">
          <a:xfrm>
            <a:off x="103031" y="3500438"/>
            <a:ext cx="4456090" cy="3106424"/>
          </a:xfrm>
          <a:prstGeom prst="roundRect">
            <a:avLst>
              <a:gd name="adj" fmla="val 4167"/>
            </a:avLst>
          </a:prstGeom>
          <a:solidFill>
            <a:srgbClr val="FFFFFF"/>
          </a:solidFill>
          <a:ln w="76200" cap="sq">
            <a:solidFill>
              <a:srgbClr val="FF33CC"/>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advTm="2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86000" y="333375"/>
            <a:ext cx="4572000" cy="366713"/>
          </a:xfrm>
          <a:prstGeom prst="rect">
            <a:avLst/>
          </a:prstGeom>
          <a:noFill/>
          <a:ln w="9525">
            <a:noFill/>
            <a:miter lim="800000"/>
            <a:headEnd/>
            <a:tailEnd/>
          </a:ln>
          <a:effectLst/>
        </p:spPr>
        <p:txBody>
          <a:bodyPr>
            <a:spAutoFit/>
          </a:bodyPr>
          <a:lstStyle/>
          <a:p>
            <a:pPr>
              <a:defRPr/>
            </a:pPr>
            <a:r>
              <a:rPr lang="uk-UA">
                <a:solidFill>
                  <a:srgbClr val="002060"/>
                </a:solidFill>
                <a:effectLst>
                  <a:outerShdw blurRad="38100" dist="38100" dir="2700000" algn="tl">
                    <a:srgbClr val="000000"/>
                  </a:outerShdw>
                </a:effectLst>
                <a:latin typeface="Arial" charset="0"/>
              </a:rPr>
              <a:t>	</a:t>
            </a:r>
            <a:endParaRPr lang="uk-UA" b="1">
              <a:solidFill>
                <a:srgbClr val="523D84"/>
              </a:solidFill>
              <a:effectLst>
                <a:outerShdw blurRad="38100" dist="38100" dir="2700000" algn="tl">
                  <a:srgbClr val="000000"/>
                </a:outerShdw>
              </a:effectLst>
              <a:latin typeface="Arial" charset="0"/>
            </a:endParaRPr>
          </a:p>
        </p:txBody>
      </p:sp>
      <p:sp>
        <p:nvSpPr>
          <p:cNvPr id="8195" name="Oval 3"/>
          <p:cNvSpPr>
            <a:spLocks noChangeArrowheads="1"/>
          </p:cNvSpPr>
          <p:nvPr/>
        </p:nvSpPr>
        <p:spPr bwMode="auto">
          <a:xfrm>
            <a:off x="179388" y="2125014"/>
            <a:ext cx="8964612" cy="4472636"/>
          </a:xfrm>
          <a:prstGeom prst="ellipse">
            <a:avLst/>
          </a:prstGeom>
          <a:solidFill>
            <a:srgbClr val="FFFF00"/>
          </a:solidFill>
          <a:ln w="38100">
            <a:solidFill>
              <a:srgbClr val="FF0000"/>
            </a:solidFill>
            <a:round/>
            <a:headEnd/>
            <a:tailEnd/>
          </a:ln>
          <a:effectLst/>
        </p:spPr>
        <p:txBody>
          <a:bodyPr wrap="none" anchor="ctr"/>
          <a:lstStyle/>
          <a:p>
            <a:pPr algn="ctr">
              <a:defRPr/>
            </a:pPr>
            <a:r>
              <a:rPr lang="uk-UA" sz="3200" dirty="0" smtClean="0">
                <a:solidFill>
                  <a:srgbClr val="0000CC"/>
                </a:solidFill>
                <a:latin typeface="Times New Roman" pitchFamily="18" charset="0"/>
              </a:rPr>
              <a:t>Створення інформаційного простору </a:t>
            </a:r>
          </a:p>
          <a:p>
            <a:pPr algn="ctr">
              <a:defRPr/>
            </a:pPr>
            <a:r>
              <a:rPr lang="uk-UA" sz="3200" dirty="0" err="1" smtClean="0">
                <a:solidFill>
                  <a:srgbClr val="0000CC"/>
                </a:solidFill>
                <a:latin typeface="Times New Roman" pitchFamily="18" charset="0"/>
              </a:rPr>
              <a:t>Шелудьківського</a:t>
            </a:r>
            <a:r>
              <a:rPr lang="uk-UA" sz="3200" dirty="0" smtClean="0">
                <a:solidFill>
                  <a:srgbClr val="0000CC"/>
                </a:solidFill>
                <a:latin typeface="Times New Roman" pitchFamily="18" charset="0"/>
              </a:rPr>
              <a:t> ліцею</a:t>
            </a:r>
          </a:p>
          <a:p>
            <a:pPr algn="ctr">
              <a:defRPr/>
            </a:pPr>
            <a:r>
              <a:rPr lang="uk-UA" sz="3200" dirty="0" smtClean="0">
                <a:solidFill>
                  <a:srgbClr val="0000CC"/>
                </a:solidFill>
                <a:latin typeface="Times New Roman" pitchFamily="18" charset="0"/>
              </a:rPr>
              <a:t> задля інтеграції потенціалу освітнього процесу</a:t>
            </a:r>
          </a:p>
          <a:p>
            <a:pPr algn="ctr">
              <a:defRPr/>
            </a:pPr>
            <a:r>
              <a:rPr lang="uk-UA" sz="3200" dirty="0">
                <a:solidFill>
                  <a:srgbClr val="0000CC"/>
                </a:solidFill>
                <a:latin typeface="Times New Roman" pitchFamily="18" charset="0"/>
              </a:rPr>
              <a:t>й</a:t>
            </a:r>
            <a:r>
              <a:rPr lang="uk-UA" sz="3200" dirty="0" smtClean="0">
                <a:solidFill>
                  <a:srgbClr val="0000CC"/>
                </a:solidFill>
                <a:latin typeface="Times New Roman" pitchFamily="18" charset="0"/>
              </a:rPr>
              <a:t> індивідуальної активності учнів,</a:t>
            </a:r>
          </a:p>
          <a:p>
            <a:pPr algn="ctr">
              <a:defRPr/>
            </a:pPr>
            <a:r>
              <a:rPr lang="uk-UA" sz="3200" dirty="0" smtClean="0">
                <a:solidFill>
                  <a:srgbClr val="0000CC"/>
                </a:solidFill>
                <a:latin typeface="Times New Roman" pitchFamily="18" charset="0"/>
              </a:rPr>
              <a:t>для досягнення ними вершини у навчанні,</a:t>
            </a:r>
          </a:p>
          <a:p>
            <a:pPr algn="ctr">
              <a:defRPr/>
            </a:pPr>
            <a:r>
              <a:rPr lang="uk-UA" sz="3200" dirty="0">
                <a:solidFill>
                  <a:srgbClr val="0000CC"/>
                </a:solidFill>
                <a:latin typeface="Times New Roman" pitchFamily="18" charset="0"/>
              </a:rPr>
              <a:t>м</a:t>
            </a:r>
            <a:r>
              <a:rPr lang="uk-UA" sz="3200" dirty="0" smtClean="0">
                <a:solidFill>
                  <a:srgbClr val="0000CC"/>
                </a:solidFill>
                <a:latin typeface="Times New Roman" pitchFamily="18" charset="0"/>
              </a:rPr>
              <a:t>айбутній професії та життєдіяльності</a:t>
            </a:r>
          </a:p>
          <a:p>
            <a:pPr algn="ctr">
              <a:defRPr/>
            </a:pPr>
            <a:endParaRPr lang="ru-RU" sz="3200" dirty="0">
              <a:solidFill>
                <a:srgbClr val="0000CC"/>
              </a:solidFill>
              <a:latin typeface="Times New Roman" pitchFamily="18" charset="0"/>
            </a:endParaRPr>
          </a:p>
        </p:txBody>
      </p:sp>
      <p:sp>
        <p:nvSpPr>
          <p:cNvPr id="8196" name="AutoShape 4"/>
          <p:cNvSpPr>
            <a:spLocks noChangeArrowheads="1"/>
          </p:cNvSpPr>
          <p:nvPr/>
        </p:nvSpPr>
        <p:spPr bwMode="auto">
          <a:xfrm>
            <a:off x="2627313" y="188913"/>
            <a:ext cx="3889375" cy="2160587"/>
          </a:xfrm>
          <a:prstGeom prst="downArrow">
            <a:avLst>
              <a:gd name="adj1" fmla="val 49389"/>
              <a:gd name="adj2" fmla="val 27417"/>
            </a:avLst>
          </a:prstGeom>
          <a:solidFill>
            <a:srgbClr val="00FF00"/>
          </a:solidFill>
          <a:ln w="25400">
            <a:solidFill>
              <a:srgbClr val="008000"/>
            </a:solidFill>
            <a:miter lim="800000"/>
            <a:headEnd/>
            <a:tailEnd/>
          </a:ln>
          <a:effectLst/>
        </p:spPr>
        <p:txBody>
          <a:bodyPr wrap="none" anchor="ctr"/>
          <a:lstStyle/>
          <a:p>
            <a:pPr algn="ctr">
              <a:defRPr/>
            </a:pPr>
            <a:r>
              <a:rPr lang="uk-UA" sz="4000" b="1">
                <a:solidFill>
                  <a:srgbClr val="FF0000"/>
                </a:solidFill>
                <a:effectLst>
                  <a:outerShdw blurRad="38100" dist="38100" dir="2700000" algn="tl">
                    <a:srgbClr val="000000"/>
                  </a:outerShdw>
                </a:effectLst>
                <a:latin typeface="Times New Roman" pitchFamily="18" charset="0"/>
              </a:rPr>
              <a:t>  </a:t>
            </a:r>
            <a:r>
              <a:rPr lang="uk-UA" sz="4400" b="1">
                <a:solidFill>
                  <a:srgbClr val="FF0000"/>
                </a:solidFill>
                <a:effectLst>
                  <a:outerShdw blurRad="38100" dist="38100" dir="2700000" algn="tl">
                    <a:srgbClr val="000000"/>
                  </a:outerShdw>
                </a:effectLst>
                <a:latin typeface="Times New Roman" pitchFamily="18" charset="0"/>
              </a:rPr>
              <a:t>Мета  </a:t>
            </a:r>
          </a:p>
          <a:p>
            <a:pPr algn="ctr">
              <a:defRPr/>
            </a:pPr>
            <a:endParaRPr lang="ru-RU" sz="4000">
              <a:latin typeface="Times New Roman" pitchFamily="18" charset="0"/>
            </a:endParaRPr>
          </a:p>
        </p:txBody>
      </p:sp>
      <p:pic>
        <p:nvPicPr>
          <p:cNvPr id="8197" name="Рисунок 3" descr="1111422149"/>
          <p:cNvPicPr>
            <a:picLocks noChangeAspect="1" noChangeArrowheads="1"/>
          </p:cNvPicPr>
          <p:nvPr/>
        </p:nvPicPr>
        <p:blipFill>
          <a:blip r:embed="rId3" cstate="print"/>
          <a:srcRect/>
          <a:stretch>
            <a:fillRect/>
          </a:stretch>
        </p:blipFill>
        <p:spPr bwMode="auto">
          <a:xfrm>
            <a:off x="0" y="142875"/>
            <a:ext cx="1357313" cy="1071563"/>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spd="med" advTm="1287">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2" name="AutoShape 22"/>
          <p:cNvSpPr>
            <a:spLocks noChangeArrowheads="1"/>
          </p:cNvSpPr>
          <p:nvPr/>
        </p:nvSpPr>
        <p:spPr bwMode="auto">
          <a:xfrm>
            <a:off x="2500313" y="1052513"/>
            <a:ext cx="5240337" cy="3876675"/>
          </a:xfrm>
          <a:prstGeom prst="irregularSeal2">
            <a:avLst/>
          </a:prstGeom>
          <a:solidFill>
            <a:srgbClr val="FF0000"/>
          </a:solidFill>
          <a:ln w="34925">
            <a:solidFill>
              <a:srgbClr val="000000"/>
            </a:solidFill>
            <a:miter lim="800000"/>
            <a:headEnd/>
            <a:tailEnd/>
          </a:ln>
          <a:effectLst/>
        </p:spPr>
        <p:txBody>
          <a:bodyPr wrap="none" anchor="ctr"/>
          <a:lstStyle/>
          <a:p>
            <a:pPr algn="ctr">
              <a:defRPr/>
            </a:pPr>
            <a:r>
              <a:rPr lang="uk-UA" sz="3200" b="1" dirty="0">
                <a:solidFill>
                  <a:srgbClr val="000000"/>
                </a:solidFill>
                <a:effectLst>
                  <a:outerShdw blurRad="38100" dist="38100" dir="2700000" algn="tl">
                    <a:srgbClr val="FFFFFF"/>
                  </a:outerShdw>
                </a:effectLst>
                <a:latin typeface="Times New Roman" pitchFamily="18" charset="0"/>
              </a:rPr>
              <a:t>Функції </a:t>
            </a:r>
          </a:p>
          <a:p>
            <a:pPr algn="ctr">
              <a:defRPr/>
            </a:pPr>
            <a:r>
              <a:rPr lang="uk-UA" sz="3200" b="1" dirty="0">
                <a:solidFill>
                  <a:srgbClr val="000000"/>
                </a:solidFill>
                <a:effectLst>
                  <a:outerShdw blurRad="38100" dist="38100" dir="2700000" algn="tl">
                    <a:srgbClr val="FFFFFF"/>
                  </a:outerShdw>
                </a:effectLst>
                <a:latin typeface="Times New Roman" pitchFamily="18" charset="0"/>
              </a:rPr>
              <a:t>бібліотеки </a:t>
            </a:r>
          </a:p>
          <a:p>
            <a:pPr algn="ctr">
              <a:defRPr/>
            </a:pPr>
            <a:r>
              <a:rPr lang="uk-UA" sz="3200" b="1" dirty="0">
                <a:solidFill>
                  <a:srgbClr val="000000"/>
                </a:solidFill>
                <a:effectLst>
                  <a:outerShdw blurRad="38100" dist="38100" dir="2700000" algn="tl">
                    <a:srgbClr val="FFFFFF"/>
                  </a:outerShdw>
                </a:effectLst>
                <a:latin typeface="Times New Roman" pitchFamily="18" charset="0"/>
              </a:rPr>
              <a:t>ліцею</a:t>
            </a:r>
            <a:endParaRPr lang="ru-RU" sz="3200" b="1" dirty="0">
              <a:solidFill>
                <a:srgbClr val="000000"/>
              </a:solidFill>
              <a:effectLst>
                <a:outerShdw blurRad="38100" dist="38100" dir="2700000" algn="tl">
                  <a:srgbClr val="FFFFFF"/>
                </a:outerShdw>
              </a:effectLst>
              <a:latin typeface="Times New Roman" pitchFamily="18" charset="0"/>
            </a:endParaRPr>
          </a:p>
        </p:txBody>
      </p:sp>
      <p:sp>
        <p:nvSpPr>
          <p:cNvPr id="9219" name="AutoShape 23"/>
          <p:cNvSpPr>
            <a:spLocks noChangeArrowheads="1"/>
          </p:cNvSpPr>
          <p:nvPr/>
        </p:nvSpPr>
        <p:spPr bwMode="auto">
          <a:xfrm rot="1433892">
            <a:off x="-101600" y="4198938"/>
            <a:ext cx="3071813" cy="1562100"/>
          </a:xfrm>
          <a:prstGeom prst="cloudCallout">
            <a:avLst>
              <a:gd name="adj1" fmla="val 56208"/>
              <a:gd name="adj2" fmla="val -86236"/>
            </a:avLst>
          </a:prstGeom>
          <a:solidFill>
            <a:srgbClr val="FF3399"/>
          </a:solidFill>
          <a:ln w="25400">
            <a:solidFill>
              <a:srgbClr val="0000FF"/>
            </a:solidFill>
            <a:round/>
            <a:headEnd/>
            <a:tailEnd/>
          </a:ln>
        </p:spPr>
        <p:txBody>
          <a:bodyPr anchor="ctr"/>
          <a:lstStyle/>
          <a:p>
            <a:pPr algn="ctr"/>
            <a:r>
              <a:rPr lang="uk-UA" sz="2400" b="1">
                <a:solidFill>
                  <a:srgbClr val="000000"/>
                </a:solidFill>
                <a:latin typeface="Times New Roman" pitchFamily="18" charset="0"/>
                <a:cs typeface="Times New Roman" pitchFamily="18" charset="0"/>
              </a:rPr>
              <a:t>Пізнавальна </a:t>
            </a:r>
            <a:endParaRPr lang="ru-RU" sz="2400" b="1">
              <a:solidFill>
                <a:srgbClr val="000000"/>
              </a:solidFill>
              <a:latin typeface="Times New Roman" pitchFamily="18" charset="0"/>
              <a:cs typeface="Times New Roman" pitchFamily="18" charset="0"/>
            </a:endParaRPr>
          </a:p>
        </p:txBody>
      </p:sp>
      <p:sp>
        <p:nvSpPr>
          <p:cNvPr id="9220" name="AutoShape 25"/>
          <p:cNvSpPr>
            <a:spLocks noChangeArrowheads="1"/>
          </p:cNvSpPr>
          <p:nvPr/>
        </p:nvSpPr>
        <p:spPr bwMode="auto">
          <a:xfrm>
            <a:off x="2786063" y="5286375"/>
            <a:ext cx="3571875" cy="1428750"/>
          </a:xfrm>
          <a:prstGeom prst="cloudCallout">
            <a:avLst>
              <a:gd name="adj1" fmla="val 8162"/>
              <a:gd name="adj2" fmla="val -107028"/>
            </a:avLst>
          </a:prstGeom>
          <a:solidFill>
            <a:srgbClr val="990099"/>
          </a:solidFill>
          <a:ln w="25400">
            <a:solidFill>
              <a:srgbClr val="FF3399"/>
            </a:solidFill>
            <a:round/>
            <a:headEnd/>
            <a:tailEnd/>
          </a:ln>
        </p:spPr>
        <p:txBody>
          <a:bodyPr anchor="ctr"/>
          <a:lstStyle/>
          <a:p>
            <a:pPr algn="ctr"/>
            <a:r>
              <a:rPr lang="uk-UA" sz="2200" b="1">
                <a:solidFill>
                  <a:srgbClr val="000000"/>
                </a:solidFill>
                <a:latin typeface="Times New Roman" pitchFamily="18" charset="0"/>
                <a:cs typeface="Times New Roman" pitchFamily="18" charset="0"/>
              </a:rPr>
              <a:t>Культурологічна</a:t>
            </a:r>
            <a:endParaRPr lang="ru-RU" sz="2200" b="1">
              <a:solidFill>
                <a:srgbClr val="000000"/>
              </a:solidFill>
              <a:latin typeface="Times New Roman" pitchFamily="18" charset="0"/>
              <a:cs typeface="Times New Roman" pitchFamily="18" charset="0"/>
            </a:endParaRPr>
          </a:p>
        </p:txBody>
      </p:sp>
      <p:sp>
        <p:nvSpPr>
          <p:cNvPr id="9221" name="AutoShape 26"/>
          <p:cNvSpPr>
            <a:spLocks noChangeArrowheads="1"/>
          </p:cNvSpPr>
          <p:nvPr/>
        </p:nvSpPr>
        <p:spPr bwMode="auto">
          <a:xfrm rot="-2102914">
            <a:off x="6067425" y="3965575"/>
            <a:ext cx="3303588" cy="1736725"/>
          </a:xfrm>
          <a:prstGeom prst="cloudCallout">
            <a:avLst>
              <a:gd name="adj1" fmla="val -17949"/>
              <a:gd name="adj2" fmla="val -105713"/>
            </a:avLst>
          </a:prstGeom>
          <a:solidFill>
            <a:srgbClr val="FF66FF"/>
          </a:solidFill>
          <a:ln w="25400">
            <a:solidFill>
              <a:srgbClr val="990099"/>
            </a:solidFill>
            <a:round/>
            <a:headEnd/>
            <a:tailEnd/>
          </a:ln>
        </p:spPr>
        <p:txBody>
          <a:bodyPr anchor="ctr"/>
          <a:lstStyle/>
          <a:p>
            <a:pPr algn="ctr"/>
            <a:r>
              <a:rPr lang="uk-UA" sz="2400" b="1">
                <a:solidFill>
                  <a:srgbClr val="000000"/>
                </a:solidFill>
                <a:latin typeface="Times New Roman" pitchFamily="18" charset="0"/>
                <a:cs typeface="Times New Roman" pitchFamily="18" charset="0"/>
              </a:rPr>
              <a:t>Інформаційна</a:t>
            </a:r>
            <a:endParaRPr lang="ru-RU" sz="2400" b="1">
              <a:solidFill>
                <a:srgbClr val="000000"/>
              </a:solidFill>
              <a:latin typeface="Times New Roman" pitchFamily="18" charset="0"/>
              <a:cs typeface="Times New Roman" pitchFamily="18" charset="0"/>
            </a:endParaRPr>
          </a:p>
        </p:txBody>
      </p:sp>
      <p:sp>
        <p:nvSpPr>
          <p:cNvPr id="9222" name="AutoShape 27"/>
          <p:cNvSpPr>
            <a:spLocks noChangeArrowheads="1"/>
          </p:cNvSpPr>
          <p:nvPr/>
        </p:nvSpPr>
        <p:spPr bwMode="auto">
          <a:xfrm>
            <a:off x="6084888" y="333375"/>
            <a:ext cx="2916237" cy="1295400"/>
          </a:xfrm>
          <a:prstGeom prst="cloudCallout">
            <a:avLst>
              <a:gd name="adj1" fmla="val -47380"/>
              <a:gd name="adj2" fmla="val 64509"/>
            </a:avLst>
          </a:prstGeom>
          <a:solidFill>
            <a:srgbClr val="FFFF00"/>
          </a:solidFill>
          <a:ln w="25400">
            <a:solidFill>
              <a:srgbClr val="FF0000"/>
            </a:solidFill>
            <a:round/>
            <a:headEnd/>
            <a:tailEnd/>
          </a:ln>
        </p:spPr>
        <p:txBody>
          <a:bodyPr anchor="ctr"/>
          <a:lstStyle/>
          <a:p>
            <a:pPr algn="ctr"/>
            <a:r>
              <a:rPr lang="uk-UA" sz="2400" b="1">
                <a:solidFill>
                  <a:srgbClr val="000000"/>
                </a:solidFill>
                <a:latin typeface="Times New Roman" pitchFamily="18" charset="0"/>
                <a:cs typeface="Times New Roman" pitchFamily="18" charset="0"/>
              </a:rPr>
              <a:t>Розвиваюча </a:t>
            </a:r>
            <a:endParaRPr lang="ru-RU" sz="2400" b="1">
              <a:solidFill>
                <a:srgbClr val="000000"/>
              </a:solidFill>
              <a:latin typeface="Times New Roman" pitchFamily="18" charset="0"/>
              <a:cs typeface="Times New Roman" pitchFamily="18" charset="0"/>
            </a:endParaRPr>
          </a:p>
        </p:txBody>
      </p:sp>
      <p:sp>
        <p:nvSpPr>
          <p:cNvPr id="9223" name="AutoShape 29"/>
          <p:cNvSpPr>
            <a:spLocks noChangeArrowheads="1"/>
          </p:cNvSpPr>
          <p:nvPr/>
        </p:nvSpPr>
        <p:spPr bwMode="auto">
          <a:xfrm>
            <a:off x="1285875" y="214313"/>
            <a:ext cx="2879725" cy="1368425"/>
          </a:xfrm>
          <a:prstGeom prst="cloudCallout">
            <a:avLst>
              <a:gd name="adj1" fmla="val 56745"/>
              <a:gd name="adj2" fmla="val 66991"/>
            </a:avLst>
          </a:prstGeom>
          <a:solidFill>
            <a:srgbClr val="00FFFF"/>
          </a:solidFill>
          <a:ln w="25400">
            <a:solidFill>
              <a:schemeClr val="bg2"/>
            </a:solidFill>
            <a:round/>
            <a:headEnd/>
            <a:tailEnd/>
          </a:ln>
        </p:spPr>
        <p:txBody>
          <a:bodyPr anchor="ctr"/>
          <a:lstStyle/>
          <a:p>
            <a:pPr algn="ctr"/>
            <a:r>
              <a:rPr lang="uk-UA" sz="2400" b="1">
                <a:solidFill>
                  <a:srgbClr val="000000"/>
                </a:solidFill>
                <a:latin typeface="Times New Roman" pitchFamily="18" charset="0"/>
                <a:cs typeface="Times New Roman" pitchFamily="18" charset="0"/>
              </a:rPr>
              <a:t>Навчальна</a:t>
            </a:r>
            <a:endParaRPr lang="ru-RU" sz="2400" b="1">
              <a:solidFill>
                <a:srgbClr val="000000"/>
              </a:solidFill>
              <a:latin typeface="Times New Roman" pitchFamily="18" charset="0"/>
              <a:cs typeface="Times New Roman" pitchFamily="18" charset="0"/>
            </a:endParaRPr>
          </a:p>
        </p:txBody>
      </p:sp>
      <p:sp>
        <p:nvSpPr>
          <p:cNvPr id="8" name="AutoShape 23"/>
          <p:cNvSpPr>
            <a:spLocks noChangeArrowheads="1"/>
          </p:cNvSpPr>
          <p:nvPr/>
        </p:nvSpPr>
        <p:spPr bwMode="auto">
          <a:xfrm>
            <a:off x="0" y="2071688"/>
            <a:ext cx="2500313" cy="1500187"/>
          </a:xfrm>
          <a:prstGeom prst="cloudCallout">
            <a:avLst>
              <a:gd name="adj1" fmla="val 74074"/>
              <a:gd name="adj2" fmla="val 18243"/>
            </a:avLst>
          </a:prstGeom>
          <a:solidFill>
            <a:schemeClr val="accent2">
              <a:lumMod val="60000"/>
              <a:lumOff val="40000"/>
            </a:schemeClr>
          </a:solidFill>
          <a:ln w="25400">
            <a:solidFill>
              <a:srgbClr val="0000FF"/>
            </a:solidFill>
            <a:round/>
            <a:headEnd/>
            <a:tailEnd/>
          </a:ln>
          <a:effectLst/>
        </p:spPr>
        <p:txBody>
          <a:bodyPr anchor="ctr"/>
          <a:lstStyle/>
          <a:p>
            <a:pPr algn="ctr">
              <a:defRPr/>
            </a:pPr>
            <a:r>
              <a:rPr lang="uk-UA" sz="2400" b="1" dirty="0">
                <a:solidFill>
                  <a:srgbClr val="000000"/>
                </a:solidFill>
                <a:latin typeface="Times New Roman" pitchFamily="18" charset="0"/>
              </a:rPr>
              <a:t>Виховна</a:t>
            </a:r>
            <a:endParaRPr lang="ru-RU" sz="2400" b="1" dirty="0">
              <a:solidFill>
                <a:srgbClr val="000000"/>
              </a:solidFill>
              <a:latin typeface="Times New Roman" pitchFamily="18" charset="0"/>
            </a:endParaRPr>
          </a:p>
        </p:txBody>
      </p:sp>
      <p:pic>
        <p:nvPicPr>
          <p:cNvPr id="9225" name="Рисунок 13"/>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0" y="5667375"/>
            <a:ext cx="1928813" cy="1190625"/>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103"/>
    </mc:Choice>
    <mc:Fallback>
      <p:transition spd="slow" advTm="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628650" y="601663"/>
            <a:ext cx="8253413" cy="1089025"/>
          </a:xfrm>
        </p:spPr>
        <p:txBody>
          <a:bodyPr/>
          <a:lstStyle/>
          <a:p>
            <a:pPr algn="ctr" eaLnBrk="1" hangingPunct="1"/>
            <a:r>
              <a:rPr lang="ru-RU" b="1" i="1" smtClean="0">
                <a:latin typeface="Times New Roman" pitchFamily="18" charset="0"/>
                <a:cs typeface="Times New Roman" pitchFamily="18" charset="0"/>
              </a:rPr>
              <a:t>Основними напрямами роботи бібліотеки </a:t>
            </a:r>
            <a:r>
              <a:rPr lang="uk-UA" b="1" i="1" smtClean="0">
                <a:latin typeface="Times New Roman" pitchFamily="18" charset="0"/>
                <a:cs typeface="Times New Roman" pitchFamily="18" charset="0"/>
              </a:rPr>
              <a:t>ліцею</a:t>
            </a:r>
            <a:r>
              <a:rPr lang="ru-RU" b="1" i="1" smtClean="0">
                <a:latin typeface="Times New Roman" pitchFamily="18" charset="0"/>
                <a:cs typeface="Times New Roman" pitchFamily="18" charset="0"/>
              </a:rPr>
              <a:t> є:</a:t>
            </a:r>
            <a:r>
              <a:rPr lang="ru-RU" smtClean="0"/>
              <a:t/>
            </a:r>
            <a:br>
              <a:rPr lang="ru-RU" smtClean="0"/>
            </a:br>
            <a:endParaRPr lang="ru-RU" smtClean="0"/>
          </a:p>
        </p:txBody>
      </p:sp>
      <p:sp>
        <p:nvSpPr>
          <p:cNvPr id="10243" name="Объект 2"/>
          <p:cNvSpPr>
            <a:spLocks noGrp="1"/>
          </p:cNvSpPr>
          <p:nvPr>
            <p:ph idx="1"/>
          </p:nvPr>
        </p:nvSpPr>
        <p:spPr>
          <a:xfrm>
            <a:off x="927278" y="2190750"/>
            <a:ext cx="7353121" cy="4667250"/>
          </a:xfrm>
        </p:spPr>
        <p:txBody>
          <a:bodyPr/>
          <a:lstStyle/>
          <a:p>
            <a:pPr eaLnBrk="1" hangingPunct="1"/>
            <a:r>
              <a:rPr lang="uk-UA" sz="2400" dirty="0" smtClean="0">
                <a:latin typeface="Times New Roman" pitchFamily="18" charset="0"/>
                <a:cs typeface="Times New Roman" pitchFamily="18" charset="0"/>
              </a:rPr>
              <a:t>формування інформаційно-бібліографічної культури учнів шляхом проведення </a:t>
            </a:r>
            <a:r>
              <a:rPr lang="uk-UA" sz="2400" dirty="0" err="1" smtClean="0">
                <a:latin typeface="Times New Roman" pitchFamily="18" charset="0"/>
                <a:cs typeface="Times New Roman" pitchFamily="18" charset="0"/>
              </a:rPr>
              <a:t>бібліотечно</a:t>
            </a:r>
            <a:r>
              <a:rPr lang="uk-UA" sz="2400" dirty="0" smtClean="0">
                <a:latin typeface="Times New Roman" pitchFamily="18" charset="0"/>
                <a:cs typeface="Times New Roman" pitchFamily="18" charset="0"/>
              </a:rPr>
              <a:t>-бібліографічних занять;</a:t>
            </a:r>
            <a:endParaRPr lang="ru-RU" sz="2400" dirty="0" smtClean="0">
              <a:latin typeface="Times New Roman" pitchFamily="18" charset="0"/>
              <a:cs typeface="Times New Roman" pitchFamily="18" charset="0"/>
            </a:endParaRPr>
          </a:p>
          <a:p>
            <a:pPr eaLnBrk="1" hangingPunct="1"/>
            <a:r>
              <a:rPr lang="ru-RU" sz="2400" dirty="0" err="1" smtClean="0">
                <a:latin typeface="Times New Roman" pitchFamily="18" charset="0"/>
                <a:cs typeface="Times New Roman" pitchFamily="18" charset="0"/>
              </a:rPr>
              <a:t>вивчення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формування</a:t>
            </a:r>
            <a:r>
              <a:rPr lang="ru-RU" sz="2400" dirty="0" smtClean="0">
                <a:latin typeface="Times New Roman" pitchFamily="18" charset="0"/>
                <a:cs typeface="Times New Roman" pitchFamily="18" charset="0"/>
              </a:rPr>
              <a:t> та </a:t>
            </a:r>
            <a:r>
              <a:rPr lang="ru-RU" sz="2400" dirty="0" err="1" smtClean="0">
                <a:latin typeface="Times New Roman" pitchFamily="18" charset="0"/>
                <a:cs typeface="Times New Roman" pitchFamily="18" charset="0"/>
              </a:rPr>
              <a:t>задоволення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читацьких</a:t>
            </a:r>
            <a:r>
              <a:rPr lang="ru-RU" sz="2400" dirty="0" smtClean="0">
                <a:latin typeface="Times New Roman" pitchFamily="18" charset="0"/>
                <a:cs typeface="Times New Roman" pitchFamily="18" charset="0"/>
              </a:rPr>
              <a:t> потреб у книгах та </a:t>
            </a:r>
            <a:r>
              <a:rPr lang="ru-RU" sz="2400" dirty="0" err="1" smtClean="0">
                <a:latin typeface="Times New Roman" pitchFamily="18" charset="0"/>
                <a:cs typeface="Times New Roman" pitchFamily="18" charset="0"/>
              </a:rPr>
              <a:t>інформації</a:t>
            </a:r>
            <a:r>
              <a:rPr lang="ru-RU" sz="2400" dirty="0" smtClean="0">
                <a:latin typeface="Times New Roman" pitchFamily="18" charset="0"/>
                <a:cs typeface="Times New Roman" pitchFamily="18" charset="0"/>
              </a:rPr>
              <a:t>;</a:t>
            </a:r>
          </a:p>
          <a:p>
            <a:pPr eaLnBrk="1" hangingPunct="1"/>
            <a:r>
              <a:rPr lang="ru-RU" sz="2400" dirty="0" smtClean="0">
                <a:latin typeface="Times New Roman" pitchFamily="18" charset="0"/>
                <a:cs typeface="Times New Roman" pitchFamily="18" charset="0"/>
              </a:rPr>
              <a:t>пропаганда </a:t>
            </a:r>
            <a:r>
              <a:rPr lang="ru-RU" sz="2400" dirty="0" err="1" smtClean="0">
                <a:latin typeface="Times New Roman" pitchFamily="18" charset="0"/>
                <a:cs typeface="Times New Roman" pitchFamily="18" charset="0"/>
              </a:rPr>
              <a:t>літератури</a:t>
            </a:r>
            <a:r>
              <a:rPr lang="ru-RU" sz="2400" dirty="0" smtClean="0">
                <a:latin typeface="Times New Roman" pitchFamily="18" charset="0"/>
                <a:cs typeface="Times New Roman" pitchFamily="18" charset="0"/>
              </a:rPr>
              <a:t> шляхом </a:t>
            </a:r>
            <a:r>
              <a:rPr lang="ru-RU" sz="2400" dirty="0" err="1" smtClean="0">
                <a:latin typeface="Times New Roman" pitchFamily="18" charset="0"/>
                <a:cs typeface="Times New Roman" pitchFamily="18" charset="0"/>
              </a:rPr>
              <a:t>проведення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масових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заходів</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спільно</a:t>
            </a:r>
            <a:r>
              <a:rPr lang="ru-RU" sz="2400" dirty="0" smtClean="0">
                <a:latin typeface="Times New Roman" pitchFamily="18" charset="0"/>
                <a:cs typeface="Times New Roman" pitchFamily="18" charset="0"/>
              </a:rPr>
              <a:t> з </a:t>
            </a:r>
            <a:r>
              <a:rPr lang="ru-RU" sz="2400" dirty="0" err="1" smtClean="0">
                <a:latin typeface="Times New Roman" pitchFamily="18" charset="0"/>
                <a:cs typeface="Times New Roman" pitchFamily="18" charset="0"/>
              </a:rPr>
              <a:t>педагогічним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колективом</a:t>
            </a:r>
            <a:r>
              <a:rPr lang="ru-RU" sz="2400" dirty="0" smtClean="0">
                <a:latin typeface="Times New Roman" pitchFamily="18" charset="0"/>
                <a:cs typeface="Times New Roman" pitchFamily="18" charset="0"/>
              </a:rPr>
              <a:t>;</a:t>
            </a:r>
          </a:p>
          <a:p>
            <a:pPr eaLnBrk="1" hangingPunct="1"/>
            <a:r>
              <a:rPr lang="ru-RU" sz="2400" dirty="0" smtClean="0">
                <a:latin typeface="Times New Roman" pitchFamily="18" charset="0"/>
                <a:cs typeface="Times New Roman" pitchFamily="18" charset="0"/>
              </a:rPr>
              <a:t>робота з батьками;</a:t>
            </a:r>
          </a:p>
          <a:p>
            <a:pPr eaLnBrk="1" hangingPunct="1"/>
            <a:r>
              <a:rPr lang="ru-RU" sz="2400" dirty="0" err="1" smtClean="0">
                <a:latin typeface="Times New Roman" pitchFamily="18" charset="0"/>
                <a:cs typeface="Times New Roman" pitchFamily="18" charset="0"/>
              </a:rPr>
              <a:t>організація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книжкових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фондів</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каталогів</a:t>
            </a:r>
            <a:r>
              <a:rPr lang="ru-RU" sz="2400" dirty="0" smtClean="0">
                <a:latin typeface="Times New Roman" pitchFamily="18" charset="0"/>
                <a:cs typeface="Times New Roman" pitchFamily="18" charset="0"/>
              </a:rPr>
              <a:t>;</a:t>
            </a:r>
          </a:p>
          <a:p>
            <a:pPr eaLnBrk="1" hangingPunct="1"/>
            <a:r>
              <a:rPr lang="ru-RU" sz="2400" dirty="0" smtClean="0">
                <a:latin typeface="Times New Roman" pitchFamily="18" charset="0"/>
                <a:cs typeface="Times New Roman" pitchFamily="18" charset="0"/>
              </a:rPr>
              <a:t>робота з фондом </a:t>
            </a:r>
            <a:r>
              <a:rPr lang="ru-RU" sz="2400" dirty="0" err="1" smtClean="0">
                <a:latin typeface="Times New Roman" pitchFamily="18" charset="0"/>
                <a:cs typeface="Times New Roman" pitchFamily="18" charset="0"/>
              </a:rPr>
              <a:t>підручників</a:t>
            </a:r>
            <a:r>
              <a:rPr lang="ru-RU" sz="2400" dirty="0" smtClean="0">
                <a:latin typeface="Times New Roman" pitchFamily="18" charset="0"/>
                <a:cs typeface="Times New Roman" pitchFamily="18" charset="0"/>
              </a:rPr>
              <a:t>;</a:t>
            </a:r>
          </a:p>
          <a:p>
            <a:pPr eaLnBrk="1" hangingPunct="1"/>
            <a:r>
              <a:rPr lang="ru-RU" sz="2400" dirty="0" err="1" smtClean="0">
                <a:latin typeface="Times New Roman" pitchFamily="18" charset="0"/>
                <a:cs typeface="Times New Roman" pitchFamily="18" charset="0"/>
              </a:rPr>
              <a:t>підвищення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кваліфікації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бібліотекаря</a:t>
            </a:r>
            <a:r>
              <a:rPr lang="ru-RU" sz="2400" dirty="0" smtClean="0">
                <a:latin typeface="Times New Roman" pitchFamily="18" charset="0"/>
                <a:cs typeface="Times New Roman" pitchFamily="18" charset="0"/>
              </a:rPr>
              <a:t>. </a:t>
            </a:r>
          </a:p>
          <a:p>
            <a:pPr eaLnBrk="1" hangingPunct="1"/>
            <a:endParaRPr lang="ru-RU" dirty="0" smtClean="0"/>
          </a:p>
        </p:txBody>
      </p:sp>
      <p:pic>
        <p:nvPicPr>
          <p:cNvPr id="4" name="Рисунок 3" descr="44444"/>
          <p:cNvPicPr>
            <a:picLocks noChangeAspect="1" noChangeArrowheads="1"/>
          </p:cNvPicPr>
          <p:nvPr/>
        </p:nvPicPr>
        <p:blipFill>
          <a:blip r:embed="rId3" cstate="print"/>
          <a:srcRect/>
          <a:stretch>
            <a:fillRect/>
          </a:stretch>
        </p:blipFill>
        <p:spPr bwMode="auto">
          <a:xfrm>
            <a:off x="0" y="0"/>
            <a:ext cx="811369" cy="6858000"/>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543"/>
    </mc:Choice>
    <mc:Fallback>
      <p:transition spd="slow" advTm="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2" name="AutoShape 22"/>
          <p:cNvSpPr>
            <a:spLocks noChangeArrowheads="1"/>
          </p:cNvSpPr>
          <p:nvPr/>
        </p:nvSpPr>
        <p:spPr bwMode="auto">
          <a:xfrm>
            <a:off x="3846513" y="1227138"/>
            <a:ext cx="4540250" cy="3389312"/>
          </a:xfrm>
          <a:prstGeom prst="irregularSeal2">
            <a:avLst/>
          </a:prstGeom>
          <a:solidFill>
            <a:srgbClr val="FF0000"/>
          </a:solidFill>
          <a:ln w="34925">
            <a:solidFill>
              <a:srgbClr val="000000"/>
            </a:solidFill>
            <a:miter lim="800000"/>
            <a:headEnd/>
            <a:tailEnd/>
          </a:ln>
          <a:effectLst/>
        </p:spPr>
        <p:txBody>
          <a:bodyPr wrap="none" anchor="ctr"/>
          <a:lstStyle/>
          <a:p>
            <a:pPr algn="ctr">
              <a:defRPr/>
            </a:pPr>
            <a:r>
              <a:rPr lang="uk-UA" sz="3200" b="1" dirty="0">
                <a:solidFill>
                  <a:srgbClr val="000000"/>
                </a:solidFill>
                <a:effectLst>
                  <a:outerShdw blurRad="38100" dist="38100" dir="2700000" algn="tl">
                    <a:srgbClr val="FFFFFF"/>
                  </a:outerShdw>
                </a:effectLst>
                <a:latin typeface="Times New Roman" pitchFamily="18" charset="0"/>
              </a:rPr>
              <a:t>Методи</a:t>
            </a:r>
            <a:endParaRPr lang="ru-RU" sz="3200" b="1" dirty="0">
              <a:solidFill>
                <a:srgbClr val="000000"/>
              </a:solidFill>
              <a:effectLst>
                <a:outerShdw blurRad="38100" dist="38100" dir="2700000" algn="tl">
                  <a:srgbClr val="FFFFFF"/>
                </a:outerShdw>
              </a:effectLst>
              <a:latin typeface="Times New Roman" pitchFamily="18" charset="0"/>
            </a:endParaRPr>
          </a:p>
        </p:txBody>
      </p:sp>
      <p:sp>
        <p:nvSpPr>
          <p:cNvPr id="12291" name="AutoShape 23"/>
          <p:cNvSpPr>
            <a:spLocks noChangeArrowheads="1"/>
          </p:cNvSpPr>
          <p:nvPr/>
        </p:nvSpPr>
        <p:spPr bwMode="auto">
          <a:xfrm>
            <a:off x="392113" y="4968875"/>
            <a:ext cx="3954462" cy="1562100"/>
          </a:xfrm>
          <a:prstGeom prst="cloudCallout">
            <a:avLst>
              <a:gd name="adj1" fmla="val 57389"/>
              <a:gd name="adj2" fmla="val -104634"/>
            </a:avLst>
          </a:prstGeom>
          <a:solidFill>
            <a:srgbClr val="FF3399"/>
          </a:solidFill>
          <a:ln w="25400">
            <a:solidFill>
              <a:srgbClr val="0000FF"/>
            </a:solidFill>
            <a:round/>
            <a:headEnd/>
            <a:tailEnd/>
          </a:ln>
        </p:spPr>
        <p:txBody>
          <a:bodyPr anchor="ctr"/>
          <a:lstStyle/>
          <a:p>
            <a:pPr algn="ctr"/>
            <a:r>
              <a:rPr lang="uk-UA" sz="2400" b="1">
                <a:solidFill>
                  <a:srgbClr val="000000"/>
                </a:solidFill>
                <a:latin typeface="Times New Roman" pitchFamily="18" charset="0"/>
                <a:cs typeface="Times New Roman" pitchFamily="18" charset="0"/>
              </a:rPr>
              <a:t>Інформаційні</a:t>
            </a:r>
            <a:endParaRPr lang="ru-RU" sz="2400" b="1">
              <a:solidFill>
                <a:srgbClr val="000000"/>
              </a:solidFill>
              <a:latin typeface="Times New Roman" pitchFamily="18" charset="0"/>
              <a:cs typeface="Times New Roman" pitchFamily="18" charset="0"/>
            </a:endParaRPr>
          </a:p>
        </p:txBody>
      </p:sp>
      <p:sp>
        <p:nvSpPr>
          <p:cNvPr id="12292" name="AutoShape 26"/>
          <p:cNvSpPr>
            <a:spLocks noChangeArrowheads="1"/>
          </p:cNvSpPr>
          <p:nvPr/>
        </p:nvSpPr>
        <p:spPr bwMode="auto">
          <a:xfrm rot="251228">
            <a:off x="5484813" y="5002213"/>
            <a:ext cx="3303587" cy="1736725"/>
          </a:xfrm>
          <a:prstGeom prst="cloudCallout">
            <a:avLst>
              <a:gd name="adj1" fmla="val -42736"/>
              <a:gd name="adj2" fmla="val -100755"/>
            </a:avLst>
          </a:prstGeom>
          <a:solidFill>
            <a:srgbClr val="FF66FF"/>
          </a:solidFill>
          <a:ln w="25400">
            <a:solidFill>
              <a:srgbClr val="990099"/>
            </a:solidFill>
            <a:round/>
            <a:headEnd/>
            <a:tailEnd/>
          </a:ln>
        </p:spPr>
        <p:txBody>
          <a:bodyPr anchor="ctr"/>
          <a:lstStyle/>
          <a:p>
            <a:pPr algn="ctr"/>
            <a:r>
              <a:rPr lang="uk-UA" sz="2400" b="1">
                <a:solidFill>
                  <a:srgbClr val="000000"/>
                </a:solidFill>
                <a:latin typeface="Times New Roman" pitchFamily="18" charset="0"/>
              </a:rPr>
              <a:t>Індивідуальні</a:t>
            </a:r>
            <a:endParaRPr lang="ru-RU" sz="2400" b="1">
              <a:solidFill>
                <a:srgbClr val="000000"/>
              </a:solidFill>
              <a:latin typeface="Times New Roman" pitchFamily="18" charset="0"/>
            </a:endParaRPr>
          </a:p>
        </p:txBody>
      </p:sp>
      <p:sp>
        <p:nvSpPr>
          <p:cNvPr id="12293" name="AutoShape 27"/>
          <p:cNvSpPr>
            <a:spLocks noChangeArrowheads="1"/>
          </p:cNvSpPr>
          <p:nvPr/>
        </p:nvSpPr>
        <p:spPr bwMode="auto">
          <a:xfrm>
            <a:off x="0" y="2919413"/>
            <a:ext cx="3422650" cy="1627187"/>
          </a:xfrm>
          <a:prstGeom prst="cloudCallout">
            <a:avLst>
              <a:gd name="adj1" fmla="val 78546"/>
              <a:gd name="adj2" fmla="val -3773"/>
            </a:avLst>
          </a:prstGeom>
          <a:solidFill>
            <a:srgbClr val="FFFF00"/>
          </a:solidFill>
          <a:ln w="25400">
            <a:solidFill>
              <a:srgbClr val="FF0000"/>
            </a:solidFill>
            <a:round/>
            <a:headEnd/>
            <a:tailEnd/>
          </a:ln>
        </p:spPr>
        <p:txBody>
          <a:bodyPr anchor="ctr"/>
          <a:lstStyle/>
          <a:p>
            <a:pPr algn="ctr"/>
            <a:r>
              <a:rPr lang="uk-UA" sz="2400" b="1">
                <a:solidFill>
                  <a:srgbClr val="000000"/>
                </a:solidFill>
                <a:latin typeface="Times New Roman" pitchFamily="18" charset="0"/>
                <a:cs typeface="Times New Roman" pitchFamily="18" charset="0"/>
              </a:rPr>
              <a:t>Діагностичні</a:t>
            </a:r>
            <a:endParaRPr lang="ru-RU" sz="2400" b="1">
              <a:solidFill>
                <a:srgbClr val="000000"/>
              </a:solidFill>
              <a:latin typeface="Times New Roman" pitchFamily="18" charset="0"/>
              <a:cs typeface="Times New Roman" pitchFamily="18" charset="0"/>
            </a:endParaRPr>
          </a:p>
        </p:txBody>
      </p:sp>
      <p:sp>
        <p:nvSpPr>
          <p:cNvPr id="12294" name="AutoShape 29"/>
          <p:cNvSpPr>
            <a:spLocks noChangeArrowheads="1"/>
          </p:cNvSpPr>
          <p:nvPr/>
        </p:nvSpPr>
        <p:spPr bwMode="auto">
          <a:xfrm>
            <a:off x="201613" y="919163"/>
            <a:ext cx="2879725" cy="1368425"/>
          </a:xfrm>
          <a:prstGeom prst="cloudCallout">
            <a:avLst>
              <a:gd name="adj1" fmla="val 95755"/>
              <a:gd name="adj2" fmla="val 96583"/>
            </a:avLst>
          </a:prstGeom>
          <a:solidFill>
            <a:srgbClr val="00FFFF"/>
          </a:solidFill>
          <a:ln w="34925">
            <a:solidFill>
              <a:srgbClr val="7030A0"/>
            </a:solidFill>
            <a:round/>
            <a:headEnd/>
            <a:tailEnd/>
          </a:ln>
        </p:spPr>
        <p:txBody>
          <a:bodyPr anchor="ctr"/>
          <a:lstStyle/>
          <a:p>
            <a:pPr algn="ctr"/>
            <a:r>
              <a:rPr lang="uk-UA" sz="2400" b="1">
                <a:solidFill>
                  <a:srgbClr val="000000"/>
                </a:solidFill>
                <a:latin typeface="Times New Roman" pitchFamily="18" charset="0"/>
                <a:cs typeface="Times New Roman" pitchFamily="18" charset="0"/>
              </a:rPr>
              <a:t>Масові</a:t>
            </a:r>
            <a:endParaRPr lang="ru-RU" sz="2400" b="1">
              <a:solidFill>
                <a:srgbClr val="000000"/>
              </a:solidFill>
              <a:latin typeface="Times New Roman" pitchFamily="18" charset="0"/>
              <a:cs typeface="Times New Roman" pitchFamily="18" charset="0"/>
            </a:endParaRPr>
          </a:p>
        </p:txBody>
      </p:sp>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327"/>
    </mc:Choice>
    <mc:Fallback>
      <p:transition spd="slow" advTm="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1146220" y="195263"/>
            <a:ext cx="7895270" cy="1084262"/>
          </a:xfrm>
        </p:spPr>
        <p:txBody>
          <a:bodyPr/>
          <a:lstStyle/>
          <a:p>
            <a:pPr algn="ctr" eaLnBrk="1" hangingPunct="1"/>
            <a:r>
              <a:rPr lang="ru-RU" b="1" dirty="0" smtClean="0">
                <a:solidFill>
                  <a:srgbClr val="0000FF"/>
                </a:solidFill>
                <a:latin typeface="Times New Roman" panose="02020603050405020304" pitchFamily="18" charset="0"/>
                <a:cs typeface="Times New Roman" panose="02020603050405020304" pitchFamily="18" charset="0"/>
              </a:rPr>
              <a:t>  Я </a:t>
            </a:r>
            <a:r>
              <a:rPr lang="ru-RU" b="1" dirty="0" err="1">
                <a:solidFill>
                  <a:srgbClr val="0000FF"/>
                </a:solidFill>
                <a:latin typeface="Times New Roman" panose="02020603050405020304" pitchFamily="18" charset="0"/>
                <a:cs typeface="Times New Roman" panose="02020603050405020304" pitchFamily="18" charset="0"/>
              </a:rPr>
              <a:t>читач</a:t>
            </a:r>
            <a:r>
              <a:rPr lang="ru-RU" b="1" dirty="0">
                <a:solidFill>
                  <a:srgbClr val="0000FF"/>
                </a:solidFill>
                <a:latin typeface="Times New Roman" panose="02020603050405020304" pitchFamily="18" charset="0"/>
                <a:cs typeface="Times New Roman" panose="02020603050405020304" pitchFamily="18" charset="0"/>
              </a:rPr>
              <a:t> </a:t>
            </a:r>
            <a:r>
              <a:rPr lang="ru-RU" b="1" dirty="0" err="1">
                <a:solidFill>
                  <a:srgbClr val="0000FF"/>
                </a:solidFill>
                <a:latin typeface="Times New Roman" panose="02020603050405020304" pitchFamily="18" charset="0"/>
                <a:cs typeface="Times New Roman" panose="02020603050405020304" pitchFamily="18" charset="0"/>
              </a:rPr>
              <a:t>шкільної</a:t>
            </a:r>
            <a:r>
              <a:rPr lang="ru-RU" b="1" dirty="0">
                <a:solidFill>
                  <a:srgbClr val="0000FF"/>
                </a:solidFill>
                <a:latin typeface="Times New Roman" panose="02020603050405020304" pitchFamily="18" charset="0"/>
                <a:cs typeface="Times New Roman" panose="02020603050405020304" pitchFamily="18" charset="0"/>
              </a:rPr>
              <a:t> </a:t>
            </a:r>
            <a:r>
              <a:rPr lang="ru-RU" b="1" dirty="0" err="1" smtClean="0">
                <a:solidFill>
                  <a:srgbClr val="0000FF"/>
                </a:solidFill>
                <a:latin typeface="Times New Roman" panose="02020603050405020304" pitchFamily="18" charset="0"/>
                <a:cs typeface="Times New Roman" panose="02020603050405020304" pitchFamily="18" charset="0"/>
              </a:rPr>
              <a:t>бібліотеки</a:t>
            </a:r>
            <a:endParaRPr lang="ru-RU" b="1" dirty="0" smtClean="0"/>
          </a:p>
        </p:txBody>
      </p:sp>
      <p:pic>
        <p:nvPicPr>
          <p:cNvPr id="3" name="Рисунок 2" descr="C:\Users\BIBLIOTEKA\Desktop\20191104_11074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8865" y="1675997"/>
            <a:ext cx="1659624" cy="2184819"/>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p:spPr>
      </p:pic>
      <p:pic>
        <p:nvPicPr>
          <p:cNvPr id="4" name="Рисунок 3" descr="C:\Users\BIBLIOTEKA\Desktop\20191104_111121.jpg"/>
          <p:cNvPicPr/>
          <p:nvPr/>
        </p:nvPicPr>
        <p:blipFill rotWithShape="1">
          <a:blip r:embed="rId5" cstate="print">
            <a:extLst>
              <a:ext uri="{28A0092B-C50C-407E-A947-70E740481C1C}">
                <a14:useLocalDpi xmlns:a14="http://schemas.microsoft.com/office/drawing/2010/main" xmlns="" val="0"/>
              </a:ext>
            </a:extLst>
          </a:blip>
          <a:srcRect t="7301" r="20156" b="12019"/>
          <a:stretch/>
        </p:blipFill>
        <p:spPr bwMode="auto">
          <a:xfrm>
            <a:off x="128698" y="1631965"/>
            <a:ext cx="2000250" cy="2872590"/>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5" name="Рисунок 4" descr="C:\Users\BIBLIOTEKA\Desktop\20191104_111248.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48732" y="1448146"/>
            <a:ext cx="1926008" cy="3008671"/>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p:spPr>
      </p:pic>
      <p:pic>
        <p:nvPicPr>
          <p:cNvPr id="6" name="Рисунок 5" descr="C:\Users\BIBLIOTEKA\Desktop\20191104_131828.jpg"/>
          <p:cNvPicPr/>
          <p:nvPr/>
        </p:nvPicPr>
        <p:blipFill rotWithShape="1">
          <a:blip r:embed="rId7" cstate="print">
            <a:extLst>
              <a:ext uri="{28A0092B-C50C-407E-A947-70E740481C1C}">
                <a14:useLocalDpi xmlns:a14="http://schemas.microsoft.com/office/drawing/2010/main" xmlns="" val="0"/>
              </a:ext>
            </a:extLst>
          </a:blip>
          <a:srcRect t="13930" r="11525"/>
          <a:stretch/>
        </p:blipFill>
        <p:spPr bwMode="auto">
          <a:xfrm>
            <a:off x="1999818" y="1214669"/>
            <a:ext cx="1779619" cy="2770838"/>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8" name="Рисунок 7" descr="C:\Users\BIBLIOTEKA\Desktop\20191104_101433.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23680" y="3277599"/>
            <a:ext cx="2057354" cy="2734635"/>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p:spPr>
      </p:pic>
      <p:pic>
        <p:nvPicPr>
          <p:cNvPr id="9" name="Рисунок 8" descr="C:\Users\BIBLIOTEKA\Desktop\20191104_110832.jp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403191" y="3954162"/>
            <a:ext cx="1638300" cy="2836591"/>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p:spPr>
      </p:pic>
      <p:pic>
        <p:nvPicPr>
          <p:cNvPr id="10" name="Рисунок 9" descr="C:\Users\BIBLIOTEKA\Desktop\МІСЯЧНИК\фотки сентябрь\20191017_104330.jpg"/>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01810" y="3595072"/>
            <a:ext cx="4340082" cy="3116404"/>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p:spPr>
      </p:pic>
      <p:pic>
        <p:nvPicPr>
          <p:cNvPr id="7" name="Picture 2" descr="Смайлик заинтересовался книгой"/>
          <p:cNvPicPr>
            <a:picLocks noChangeAspect="1" noChangeArrowheads="1" noCrop="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110654" y="5153274"/>
            <a:ext cx="1800200" cy="136815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Рисунок 10" descr="C:\Users\BIBLIOTEKA\Desktop\20191104_110805.jpg"/>
          <p:cNvPicPr/>
          <p:nvPr/>
        </p:nvPicPr>
        <p:blipFill rotWithShape="1">
          <a:blip r:embed="rId12" cstate="print">
            <a:extLst>
              <a:ext uri="{28A0092B-C50C-407E-A947-70E740481C1C}">
                <a14:useLocalDpi xmlns:a14="http://schemas.microsoft.com/office/drawing/2010/main" xmlns="" val="0"/>
              </a:ext>
            </a:extLst>
          </a:blip>
          <a:srcRect l="7921" t="10470" r="11617"/>
          <a:stretch/>
        </p:blipFill>
        <p:spPr bwMode="auto">
          <a:xfrm>
            <a:off x="3589405" y="1149667"/>
            <a:ext cx="1704975" cy="2530475"/>
          </a:xfrm>
          <a:prstGeom prst="round2DiagRect">
            <a:avLst>
              <a:gd name="adj1" fmla="val 16667"/>
              <a:gd name="adj2" fmla="val 0"/>
            </a:avLst>
          </a:prstGeom>
          <a:ln w="88900" cap="sq">
            <a:solidFill>
              <a:srgbClr val="FF33CC"/>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13" name="Рисунок 12" descr="https://schoolgrytsiv.ucoz.ua/biblioteka/kids.gif"/>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3577977" y="4522429"/>
            <a:ext cx="3379582" cy="2213957"/>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pic>
        <p:nvPicPr>
          <p:cNvPr id="14" name="Рисунок 13" descr="C:\Documents and Settings\User\Рабочий стол\дівч з кн.png"/>
          <p:cNvPicPr/>
          <p:nvPr/>
        </p:nvPicPr>
        <p:blipFill>
          <a:blip r:embed="rId14" cstate="print"/>
          <a:srcRect/>
          <a:stretch>
            <a:fillRect/>
          </a:stretch>
        </p:blipFill>
        <p:spPr bwMode="auto">
          <a:xfrm>
            <a:off x="2637" y="122578"/>
            <a:ext cx="1514508" cy="1745373"/>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xmlns="" r:embed="rId15"/>
              </p:ext>
            </p:extLst>
          </p:nvPr>
        </p:nvPicPr>
        <p:blipFill>
          <a:blip r:embed="rId16"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5455"/>
    </mc:Choice>
    <mc:Fallback>
      <p:transition spd="slow" advTm="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628650" y="195263"/>
            <a:ext cx="7886700" cy="789506"/>
          </a:xfrm>
        </p:spPr>
        <p:txBody>
          <a:bodyPr/>
          <a:lstStyle/>
          <a:p>
            <a:pPr algn="ctr" eaLnBrk="1" hangingPunct="1"/>
            <a:r>
              <a:rPr lang="uk-UA" b="1" dirty="0">
                <a:solidFill>
                  <a:srgbClr val="0000FF"/>
                </a:solidFill>
                <a:latin typeface="Monotype Corsiva" panose="03010101010201010101" pitchFamily="66" charset="0"/>
              </a:rPr>
              <a:t>Квест -гра «Знайди казкового героя»</a:t>
            </a:r>
            <a:endParaRPr lang="ru-RU" b="1" dirty="0" smtClean="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31821" y="3708168"/>
            <a:ext cx="4465938" cy="3125414"/>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7" name="Рисунок 6" descr="C:\Users\BIBLIOTEKA\Desktop\МІСЯЧНИК\фотки посвята 2017\DSC05084.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45829" y="3855694"/>
            <a:ext cx="3302523" cy="2830362"/>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8" name="Рисунок 7" descr="C:\Users\BIBLIOTEKA\Desktop\МІСЯЧНИК\фотки сентябрь\20191017_114253.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39472" y="1087162"/>
            <a:ext cx="4267213" cy="2518613"/>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9" name="Рисунок 8" descr="C:\Users\BIBLIOTEKA\Desktop\МІСЯЧНИК\фотки сентябрь\20191017_134629.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3226" y="4146997"/>
            <a:ext cx="2190798" cy="2539059"/>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10" name="Рисунок 9" descr="C:\Users\BIBLIOTEKA\Desktop\МІСЯЧНИК\фотки сентябрь\IMG-01066c6f9fed697a63dbb5e4ce5ef7a3-V.jpg"/>
          <p:cNvPicPr/>
          <p:nvPr/>
        </p:nvPicPr>
        <p:blipFill rotWithShape="1">
          <a:blip r:embed="rId7" cstate="print">
            <a:extLst>
              <a:ext uri="{28A0092B-C50C-407E-A947-70E740481C1C}">
                <a14:useLocalDpi xmlns:a14="http://schemas.microsoft.com/office/drawing/2010/main" xmlns="" val="0"/>
              </a:ext>
            </a:extLst>
          </a:blip>
          <a:srcRect l="31594" t="44710"/>
          <a:stretch/>
        </p:blipFill>
        <p:spPr bwMode="auto">
          <a:xfrm>
            <a:off x="143226" y="1115293"/>
            <a:ext cx="4186555" cy="2825196"/>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132"/>
    </mc:Choice>
    <mc:Fallback>
      <p:transition spd="slow" advTm="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algn="ctr" eaLnBrk="1" hangingPunct="1"/>
            <a:r>
              <a:rPr lang="uk-UA" sz="2800" b="1" dirty="0">
                <a:solidFill>
                  <a:srgbClr val="0000FF"/>
                </a:solidFill>
                <a:latin typeface="Times New Roman" panose="02020603050405020304" pitchFamily="18" charset="0"/>
                <a:cs typeface="Times New Roman" panose="02020603050405020304" pitchFamily="18" charset="0"/>
              </a:rPr>
              <a:t>День першокласника </a:t>
            </a:r>
            <a:br>
              <a:rPr lang="uk-UA" sz="2800" b="1" dirty="0">
                <a:solidFill>
                  <a:srgbClr val="0000FF"/>
                </a:solidFill>
                <a:latin typeface="Times New Roman" panose="02020603050405020304" pitchFamily="18" charset="0"/>
                <a:cs typeface="Times New Roman" panose="02020603050405020304" pitchFamily="18" charset="0"/>
              </a:rPr>
            </a:br>
            <a:r>
              <a:rPr lang="uk-UA" sz="2800" b="1" dirty="0">
                <a:solidFill>
                  <a:srgbClr val="0000FF"/>
                </a:solidFill>
                <a:latin typeface="Times New Roman" panose="02020603050405020304" pitchFamily="18" charset="0"/>
                <a:cs typeface="Times New Roman" panose="02020603050405020304" pitchFamily="18" charset="0"/>
              </a:rPr>
              <a:t>«Школяриками ми стали – до бібліотеки завітали</a:t>
            </a:r>
            <a:r>
              <a:rPr lang="uk-UA" sz="3200" b="1" dirty="0">
                <a:solidFill>
                  <a:srgbClr val="0000FF"/>
                </a:solidFill>
              </a:rPr>
              <a:t>»</a:t>
            </a:r>
            <a:endParaRPr lang="ru-RU" sz="2800" dirty="0" smtClean="0"/>
          </a:p>
        </p:txBody>
      </p:sp>
      <p:pic>
        <p:nvPicPr>
          <p:cNvPr id="3" name="Рисунок 2" descr="C:\Users\BIBLIOTEKA\Desktop\20191105_11382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674" y="1759458"/>
            <a:ext cx="2381250" cy="2604770"/>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4" name="Рисунок 3" descr="C:\Users\BIBLIOTEKA\AppData\Local\Microsoft\Windows\Temporary Internet Files\Content.Word\IMG_20191105_114434.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89070" y="1759458"/>
            <a:ext cx="4096534" cy="3116361"/>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5" name="Рисунок 4" descr="C:\Users\BIBLIOTEKA\Desktop\20191105_113335.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85604" y="1759458"/>
            <a:ext cx="2381250" cy="294309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7" name="Рисунок 6" descr="C:\Users\BIBLIOTEKA\AppData\Local\Microsoft\Windows\Temporary Internet Files\Content.Word\IMG_20191105_114606.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7819" y="3795623"/>
            <a:ext cx="4763425" cy="298576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9" name="Рисунок 8" descr="C:\Users\BIBLIOTEKA\Desktop\20191105_113319.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05646" y="4175932"/>
            <a:ext cx="3838354" cy="2605459"/>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976"/>
    </mc:Choice>
    <mc:Fallback>
      <p:transition spd="slow" advTm="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algn="ctr" eaLnBrk="1" hangingPunct="1"/>
            <a:r>
              <a:rPr lang="ru-RU" sz="6600" b="1" dirty="0" err="1" smtClean="0">
                <a:solidFill>
                  <a:srgbClr val="0000FF"/>
                </a:solidFill>
                <a:latin typeface="Monotype Corsiva" panose="03010101010201010101" pitchFamily="66" charset="0"/>
              </a:rPr>
              <a:t>Посвята</a:t>
            </a:r>
            <a:r>
              <a:rPr lang="ru-RU" sz="6600" b="1" dirty="0" smtClean="0">
                <a:solidFill>
                  <a:srgbClr val="0000FF"/>
                </a:solidFill>
                <a:latin typeface="Monotype Corsiva" panose="03010101010201010101" pitchFamily="66" charset="0"/>
              </a:rPr>
              <a:t> в </a:t>
            </a:r>
            <a:r>
              <a:rPr lang="ru-RU" sz="6600" b="1" dirty="0" err="1" smtClean="0">
                <a:solidFill>
                  <a:srgbClr val="0000FF"/>
                </a:solidFill>
                <a:latin typeface="Monotype Corsiva" panose="03010101010201010101" pitchFamily="66" charset="0"/>
              </a:rPr>
              <a:t>читачі</a:t>
            </a:r>
            <a:endParaRPr lang="ru-RU" sz="6600" b="1" dirty="0" smtClean="0">
              <a:solidFill>
                <a:srgbClr val="0000FF"/>
              </a:solidFill>
              <a:latin typeface="Monotype Corsiva" panose="03010101010201010101" pitchFamily="66" charset="0"/>
            </a:endParaRPr>
          </a:p>
        </p:txBody>
      </p:sp>
      <p:pic>
        <p:nvPicPr>
          <p:cNvPr id="3" name="Рисунок 2" descr="C:\Users\BIBLIOTEKA\Desktop\Новая папка\20191223_122253.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366" y="3845686"/>
            <a:ext cx="3784600" cy="2838450"/>
          </a:xfrm>
          <a:prstGeom prst="round2DiagRect">
            <a:avLst>
              <a:gd name="adj1" fmla="val 16667"/>
              <a:gd name="adj2" fmla="val 0"/>
            </a:avLst>
          </a:prstGeom>
          <a:ln w="88900" cap="sq">
            <a:solidFill>
              <a:srgbClr val="00FF00"/>
            </a:solidFill>
            <a:miter lim="800000"/>
          </a:ln>
          <a:effectLst>
            <a:outerShdw blurRad="254000" algn="tl" rotWithShape="0">
              <a:srgbClr val="000000">
                <a:alpha val="43000"/>
              </a:srgbClr>
            </a:outerShdw>
          </a:effectLst>
        </p:spPr>
      </p:pic>
      <p:pic>
        <p:nvPicPr>
          <p:cNvPr id="4" name="Рисунок 3" descr="C:\Users\BIBLIOTEKA\Desktop\Новая папка\20191223_122529.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7529" y="4224722"/>
            <a:ext cx="3524022" cy="2459414"/>
          </a:xfrm>
          <a:prstGeom prst="round2DiagRect">
            <a:avLst>
              <a:gd name="adj1" fmla="val 16667"/>
              <a:gd name="adj2" fmla="val 0"/>
            </a:avLst>
          </a:prstGeom>
          <a:ln w="88900" cap="sq">
            <a:solidFill>
              <a:srgbClr val="00FF00"/>
            </a:solidFill>
            <a:miter lim="800000"/>
          </a:ln>
          <a:effectLst>
            <a:outerShdw blurRad="254000" algn="tl" rotWithShape="0">
              <a:srgbClr val="000000">
                <a:alpha val="43000"/>
              </a:srgbClr>
            </a:outerShdw>
          </a:effectLst>
        </p:spPr>
      </p:pic>
      <p:pic>
        <p:nvPicPr>
          <p:cNvPr id="5" name="Рисунок 4" descr="C:\Users\BIBLIOTEKA\Desktop\Новая папка\20191223_124136.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008" y="1412240"/>
            <a:ext cx="4502817" cy="3090930"/>
          </a:xfrm>
          <a:prstGeom prst="round2DiagRect">
            <a:avLst>
              <a:gd name="adj1" fmla="val 16667"/>
              <a:gd name="adj2" fmla="val 0"/>
            </a:avLst>
          </a:prstGeom>
          <a:ln w="88900" cap="sq">
            <a:solidFill>
              <a:srgbClr val="00FF00"/>
            </a:solidFill>
            <a:miter lim="800000"/>
          </a:ln>
          <a:effectLst>
            <a:outerShdw blurRad="254000" algn="tl" rotWithShape="0">
              <a:srgbClr val="000000">
                <a:alpha val="43000"/>
              </a:srgbClr>
            </a:outerShdw>
          </a:effectLst>
        </p:spPr>
      </p:pic>
      <p:pic>
        <p:nvPicPr>
          <p:cNvPr id="6" name="Рисунок 5" descr="C:\Users\BIBLIOTEKA\Desktop\Новая папка\20191223_122313.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31467" y="1463756"/>
            <a:ext cx="3730084" cy="3090930"/>
          </a:xfrm>
          <a:prstGeom prst="round2DiagRect">
            <a:avLst>
              <a:gd name="adj1" fmla="val 16667"/>
              <a:gd name="adj2" fmla="val 0"/>
            </a:avLst>
          </a:prstGeom>
          <a:ln w="88900" cap="sq">
            <a:solidFill>
              <a:srgbClr val="00FF00"/>
            </a:solidFill>
            <a:miter lim="800000"/>
          </a:ln>
          <a:effectLst>
            <a:outerShdw blurRad="254000" algn="tl" rotWithShape="0">
              <a:srgbClr val="000000">
                <a:alpha val="43000"/>
              </a:srgbClr>
            </a:outerShdw>
          </a:effectLst>
        </p:spPr>
      </p:pic>
      <p:pic>
        <p:nvPicPr>
          <p:cNvPr id="7" name="Рисунок 6"/>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05187" y="3350386"/>
            <a:ext cx="2333625" cy="3333750"/>
          </a:xfrm>
          <a:prstGeom prst="rect">
            <a:avLst/>
          </a:prstGeom>
          <a:noFill/>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27"/>
    </mc:Choice>
    <mc:Fallback>
      <p:transition spd="slow" advTm="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1674254" y="365125"/>
            <a:ext cx="6841096" cy="1325563"/>
          </a:xfrm>
        </p:spPr>
        <p:txBody>
          <a:bodyPr/>
          <a:lstStyle/>
          <a:p>
            <a:pPr eaLnBrk="1" hangingPunct="1"/>
            <a:r>
              <a:rPr lang="uk-UA" b="1" dirty="0" smtClean="0">
                <a:solidFill>
                  <a:srgbClr val="0000FF"/>
                </a:solidFill>
                <a:latin typeface="Times New Roman" panose="02020603050405020304" pitchFamily="18" charset="0"/>
                <a:cs typeface="Times New Roman" panose="02020603050405020304" pitchFamily="18" charset="0"/>
              </a:rPr>
              <a:t>        Гра</a:t>
            </a:r>
            <a:r>
              <a:rPr lang="uk-UA" b="1" dirty="0">
                <a:solidFill>
                  <a:srgbClr val="0000FF"/>
                </a:solidFill>
                <a:latin typeface="Times New Roman" panose="02020603050405020304" pitchFamily="18" charset="0"/>
                <a:cs typeface="Times New Roman" panose="02020603050405020304" pitchFamily="18" charset="0"/>
              </a:rPr>
              <a:t>– </a:t>
            </a:r>
            <a:r>
              <a:rPr lang="uk-UA" b="1" dirty="0" smtClean="0">
                <a:solidFill>
                  <a:srgbClr val="0000FF"/>
                </a:solidFill>
                <a:latin typeface="Times New Roman" panose="02020603050405020304" pitchFamily="18" charset="0"/>
                <a:cs typeface="Times New Roman" panose="02020603050405020304" pitchFamily="18" charset="0"/>
              </a:rPr>
              <a:t>вікторина</a:t>
            </a:r>
            <a:br>
              <a:rPr lang="uk-UA" b="1" dirty="0" smtClean="0">
                <a:solidFill>
                  <a:srgbClr val="0000FF"/>
                </a:solidFill>
                <a:latin typeface="Times New Roman" panose="02020603050405020304" pitchFamily="18" charset="0"/>
                <a:cs typeface="Times New Roman" panose="02020603050405020304" pitchFamily="18" charset="0"/>
              </a:rPr>
            </a:br>
            <a:r>
              <a:rPr lang="uk-UA" b="1" dirty="0" smtClean="0">
                <a:solidFill>
                  <a:srgbClr val="0000FF"/>
                </a:solidFill>
                <a:latin typeface="Times New Roman" panose="02020603050405020304" pitchFamily="18" charset="0"/>
                <a:cs typeface="Times New Roman" panose="02020603050405020304" pitchFamily="18" charset="0"/>
              </a:rPr>
              <a:t>       «</a:t>
            </a:r>
            <a:r>
              <a:rPr lang="uk-UA" b="1" dirty="0">
                <a:solidFill>
                  <a:srgbClr val="0000FF"/>
                </a:solidFill>
                <a:latin typeface="Times New Roman" panose="02020603050405020304" pitchFamily="18" charset="0"/>
                <a:cs typeface="Times New Roman" panose="02020603050405020304" pitchFamily="18" charset="0"/>
              </a:rPr>
              <a:t>Казковий світ»</a:t>
            </a:r>
            <a:endParaRPr lang="ru-RU" dirty="0" smtClean="0"/>
          </a:p>
        </p:txBody>
      </p:sp>
      <p:pic>
        <p:nvPicPr>
          <p:cNvPr id="4" name="Рисунок 3" descr="D:\Оля\000\БББ\Бібліотека\DSC04538.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01927" y="4323075"/>
            <a:ext cx="3693096" cy="2286326"/>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6" name="Рисунок 5" descr="D:\Оля\000\БББ\Бібліотека\DSC04540.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79736" y="1689636"/>
            <a:ext cx="3564264" cy="2150110"/>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7" name="Рисунок 6" descr="D:\Оля\000\БББ\Бібліотека\DSC04534.JPG"/>
          <p:cNvPicPr/>
          <p:nvPr/>
        </p:nvPicPr>
        <p:blipFill rotWithShape="1">
          <a:blip r:embed="rId6" cstate="print">
            <a:extLst>
              <a:ext uri="{28A0092B-C50C-407E-A947-70E740481C1C}">
                <a14:useLocalDpi xmlns:a14="http://schemas.microsoft.com/office/drawing/2010/main" xmlns="" val="0"/>
              </a:ext>
            </a:extLst>
          </a:blip>
          <a:srcRect l="-1" r="34783"/>
          <a:stretch/>
        </p:blipFill>
        <p:spPr bwMode="auto">
          <a:xfrm>
            <a:off x="325554" y="4266788"/>
            <a:ext cx="3672408" cy="2381250"/>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9" name="Рисунок 8" descr="D:\Оля\000\БББ\Бібліотека\DSC04539.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9495" y="1744246"/>
            <a:ext cx="3530418" cy="2095500"/>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8" name="Объект 3" descr="D:\Оля\шелудьковка бібліотека\IMG-1482087d878d7b766e9f712589d7d7e8-V.jpg"/>
          <p:cNvPicPr>
            <a:picLocks/>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75264" y="1707753"/>
            <a:ext cx="4176464" cy="2880320"/>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5" name="Рисунок 4" descr="C:\Documents and Settings\User\Рабочий стол\sova_0.jpg"/>
          <p:cNvPicPr/>
          <p:nvPr/>
        </p:nvPicPr>
        <p:blipFill>
          <a:blip r:embed="rId9" cstate="print"/>
          <a:srcRect/>
          <a:stretch>
            <a:fillRect/>
          </a:stretch>
        </p:blipFill>
        <p:spPr bwMode="auto">
          <a:xfrm>
            <a:off x="3663840" y="4909358"/>
            <a:ext cx="2016223" cy="1782069"/>
          </a:xfrm>
          <a:prstGeom prst="snip2DiagRect">
            <a:avLst/>
          </a:prstGeom>
          <a:solidFill>
            <a:srgbClr val="FFFFFF">
              <a:shade val="85000"/>
            </a:srgbClr>
          </a:solidFill>
          <a:ln w="88900" cap="sq">
            <a:solidFill>
              <a:srgbClr val="0066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descr="Похожее изображение"/>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07504" y="145991"/>
            <a:ext cx="1566750" cy="1752226"/>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xmlns="" r:embed="rId11"/>
              </p:ext>
            </p:extLst>
          </p:nvPr>
        </p:nvPicPr>
        <p:blipFill>
          <a:blip r:embed="rId12"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6689"/>
    </mc:Choice>
    <mc:Fallback>
      <p:transition spd="slow" advTm="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pPr algn="ctr" eaLnBrk="1" hangingPunct="1"/>
            <a:r>
              <a:rPr lang="ru-RU" b="1" dirty="0">
                <a:solidFill>
                  <a:srgbClr val="0000FF"/>
                </a:solidFill>
                <a:latin typeface="Times New Roman" panose="02020603050405020304" pitchFamily="18" charset="0"/>
                <a:cs typeface="Times New Roman" panose="02020603050405020304" pitchFamily="18" charset="0"/>
              </a:rPr>
              <a:t>День </a:t>
            </a:r>
            <a:r>
              <a:rPr lang="ru-RU" b="1" dirty="0" err="1">
                <a:solidFill>
                  <a:srgbClr val="0000FF"/>
                </a:solidFill>
                <a:latin typeface="Times New Roman" panose="02020603050405020304" pitchFamily="18" charset="0"/>
                <a:cs typeface="Times New Roman" panose="02020603050405020304" pitchFamily="18" charset="0"/>
              </a:rPr>
              <a:t>бібліотворчості</a:t>
            </a:r>
            <a:r>
              <a:rPr lang="ru-RU" b="1" dirty="0">
                <a:solidFill>
                  <a:srgbClr val="0000FF"/>
                </a:solidFill>
                <a:latin typeface="Times New Roman" panose="02020603050405020304" pitchFamily="18" charset="0"/>
                <a:cs typeface="Times New Roman" panose="02020603050405020304" pitchFamily="18" charset="0"/>
              </a:rPr>
              <a:t> </a:t>
            </a:r>
            <a:br>
              <a:rPr lang="ru-RU" b="1" dirty="0">
                <a:solidFill>
                  <a:srgbClr val="0000FF"/>
                </a:solidFill>
                <a:latin typeface="Times New Roman" panose="02020603050405020304" pitchFamily="18" charset="0"/>
                <a:cs typeface="Times New Roman" panose="02020603050405020304" pitchFamily="18" charset="0"/>
              </a:rPr>
            </a:br>
            <a:r>
              <a:rPr lang="ru-RU" b="1" dirty="0">
                <a:solidFill>
                  <a:srgbClr val="0000FF"/>
                </a:solidFill>
                <a:latin typeface="Times New Roman" panose="02020603050405020304" pitchFamily="18" charset="0"/>
                <a:cs typeface="Times New Roman" panose="02020603050405020304" pitchFamily="18" charset="0"/>
              </a:rPr>
              <a:t>«</a:t>
            </a:r>
            <a:r>
              <a:rPr lang="ru-RU" b="1" dirty="0" err="1">
                <a:solidFill>
                  <a:srgbClr val="0000FF"/>
                </a:solidFill>
                <a:latin typeface="Times New Roman" panose="02020603050405020304" pitchFamily="18" charset="0"/>
                <a:cs typeface="Times New Roman" panose="02020603050405020304" pitchFamily="18" charset="0"/>
              </a:rPr>
              <a:t>Читаємо</a:t>
            </a:r>
            <a:r>
              <a:rPr lang="ru-RU" b="1" dirty="0">
                <a:solidFill>
                  <a:srgbClr val="0000FF"/>
                </a:solidFill>
                <a:latin typeface="Times New Roman" panose="02020603050405020304" pitchFamily="18" charset="0"/>
                <a:cs typeface="Times New Roman" panose="02020603050405020304" pitchFamily="18" charset="0"/>
              </a:rPr>
              <a:t>, </a:t>
            </a:r>
            <a:r>
              <a:rPr lang="ru-RU" b="1" dirty="0" err="1">
                <a:solidFill>
                  <a:srgbClr val="0000FF"/>
                </a:solidFill>
                <a:latin typeface="Times New Roman" panose="02020603050405020304" pitchFamily="18" charset="0"/>
                <a:cs typeface="Times New Roman" panose="02020603050405020304" pitchFamily="18" charset="0"/>
              </a:rPr>
              <a:t>малюємо,граємо</a:t>
            </a:r>
            <a:r>
              <a:rPr lang="ru-RU" b="1" dirty="0">
                <a:solidFill>
                  <a:srgbClr val="0000FF"/>
                </a:solidFill>
                <a:latin typeface="Times New Roman" panose="02020603050405020304" pitchFamily="18" charset="0"/>
                <a:cs typeface="Times New Roman" panose="02020603050405020304" pitchFamily="18" charset="0"/>
              </a:rPr>
              <a:t>»</a:t>
            </a:r>
            <a:endParaRPr lang="ru-RU" b="1" dirty="0" smtClean="0">
              <a:solidFill>
                <a:srgbClr val="0000FF"/>
              </a:solidFill>
            </a:endParaRPr>
          </a:p>
        </p:txBody>
      </p:sp>
      <p:pic>
        <p:nvPicPr>
          <p:cNvPr id="3" name="Рисунок 2" descr="C:\Users\BIBLIOTEKA\Desktop\МІСЯЧНИК\фотки сентябрь\20191017_114231.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9849" y="1823986"/>
            <a:ext cx="3938095" cy="2290179"/>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p:spPr>
      </p:pic>
      <p:pic>
        <p:nvPicPr>
          <p:cNvPr id="4" name="Рисунок 3" descr="C:\Users\BIBLIOTEKA\Desktop\МІСЯЧНИК\фотки сентябрь\20191017_113817.jpg"/>
          <p:cNvPicPr/>
          <p:nvPr/>
        </p:nvPicPr>
        <p:blipFill rotWithShape="1">
          <a:blip r:embed="rId5" cstate="print">
            <a:extLst>
              <a:ext uri="{28A0092B-C50C-407E-A947-70E740481C1C}">
                <a14:useLocalDpi xmlns:a14="http://schemas.microsoft.com/office/drawing/2010/main" xmlns="" val="0"/>
              </a:ext>
            </a:extLst>
          </a:blip>
          <a:srcRect l="7708" t="26297"/>
          <a:stretch/>
        </p:blipFill>
        <p:spPr bwMode="auto">
          <a:xfrm>
            <a:off x="4572000" y="1893976"/>
            <a:ext cx="3852943" cy="2220189"/>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5" name="Рисунок 4" descr="C:\Users\BIBLIOTEKA\Desktop\МІСЯЧНИК\фотки сентябрь\IMG-b3a0b94a46745accd4bb08f00199023a-V.jpg"/>
          <p:cNvPicPr/>
          <p:nvPr/>
        </p:nvPicPr>
        <p:blipFill rotWithShape="1">
          <a:blip r:embed="rId6" cstate="print">
            <a:extLst>
              <a:ext uri="{28A0092B-C50C-407E-A947-70E740481C1C}">
                <a14:useLocalDpi xmlns:a14="http://schemas.microsoft.com/office/drawing/2010/main" xmlns="" val="0"/>
              </a:ext>
            </a:extLst>
          </a:blip>
          <a:srcRect l="11545" t="2138" r="9884" b="20253"/>
          <a:stretch/>
        </p:blipFill>
        <p:spPr bwMode="auto">
          <a:xfrm>
            <a:off x="177755" y="4194635"/>
            <a:ext cx="3604642" cy="2431965"/>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6" name="Рисунок 5" descr="C:\Users\BIBLIOTEKA\Desktop\МІСЯЧНИК\фотки сентябрь\IMG-ca3745a0669c7fff4b5414d091ad3493-V.jpg"/>
          <p:cNvPicPr/>
          <p:nvPr/>
        </p:nvPicPr>
        <p:blipFill rotWithShape="1">
          <a:blip r:embed="rId7" cstate="print">
            <a:extLst>
              <a:ext uri="{28A0092B-C50C-407E-A947-70E740481C1C}">
                <a14:useLocalDpi xmlns:a14="http://schemas.microsoft.com/office/drawing/2010/main" xmlns="" val="0"/>
              </a:ext>
            </a:extLst>
          </a:blip>
          <a:srcRect l="40882" t="19492" r="9282"/>
          <a:stretch/>
        </p:blipFill>
        <p:spPr bwMode="auto">
          <a:xfrm>
            <a:off x="5949253" y="4194635"/>
            <a:ext cx="2780995" cy="2431966"/>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7" name="Рисунок 6" descr="C:\Users\BIBLIOTEKA\Desktop\МІСЯЧНИК\фотки сентябрь\20191017_113931.jpg"/>
          <p:cNvPicPr/>
          <p:nvPr/>
        </p:nvPicPr>
        <p:blipFill rotWithShape="1">
          <a:blip r:embed="rId8" cstate="print">
            <a:extLst>
              <a:ext uri="{28A0092B-C50C-407E-A947-70E740481C1C}">
                <a14:useLocalDpi xmlns:a14="http://schemas.microsoft.com/office/drawing/2010/main" xmlns="" val="0"/>
              </a:ext>
            </a:extLst>
          </a:blip>
          <a:srcRect l="5165" t="17964" r="9731"/>
          <a:stretch/>
        </p:blipFill>
        <p:spPr bwMode="auto">
          <a:xfrm>
            <a:off x="2098896" y="3317343"/>
            <a:ext cx="4464496" cy="3041898"/>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8" name="Picture 2" descr="Любимые книги"/>
          <p:cNvPicPr>
            <a:picLocks noChangeAspect="1" noChangeArrowheads="1" noCrop="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551" y="4838292"/>
            <a:ext cx="1138074" cy="178830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xmlns="" r:embed="rId10"/>
              </p:ext>
            </p:extLst>
          </p:nvPr>
        </p:nvPicPr>
        <p:blipFill>
          <a:blip r:embed="rId11"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5640"/>
    </mc:Choice>
    <mc:Fallback>
      <p:transition spd="slow" advTm="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20931867">
            <a:off x="702982" y="1137857"/>
            <a:ext cx="7886700" cy="1325563"/>
          </a:xfrm>
        </p:spPr>
        <p:txBody>
          <a:bodyPr/>
          <a:lstStyle/>
          <a:p>
            <a:r>
              <a:rPr lang="uk-UA" b="1" dirty="0" smtClean="0">
                <a:solidFill>
                  <a:schemeClr val="accent6">
                    <a:lumMod val="50000"/>
                  </a:schemeClr>
                </a:solidFill>
                <a:latin typeface="Times New Roman" panose="02020603050405020304" pitchFamily="18" charset="0"/>
                <a:cs typeface="Times New Roman" panose="02020603050405020304" pitchFamily="18" charset="0"/>
              </a:rPr>
              <a:t>Всеукраїнський конкурс «Шкільна бібліотека - 2020»</a:t>
            </a:r>
            <a:endParaRPr lang="uk-UA"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8650" y="2768957"/>
            <a:ext cx="7886700" cy="3408005"/>
          </a:xfrm>
        </p:spPr>
        <p:txBody>
          <a:bodyPr/>
          <a:lstStyle/>
          <a:p>
            <a:pPr marL="0" indent="0">
              <a:buNone/>
            </a:pPr>
            <a:endParaRPr lang="uk-UA" sz="6000" b="1" dirty="0" smtClean="0">
              <a:solidFill>
                <a:srgbClr val="0000FF"/>
              </a:solidFill>
              <a:latin typeface="Times New Roman" panose="02020603050405020304" pitchFamily="18" charset="0"/>
              <a:cs typeface="Times New Roman" panose="02020603050405020304" pitchFamily="18" charset="0"/>
            </a:endParaRPr>
          </a:p>
          <a:p>
            <a:pPr marL="0" indent="0">
              <a:buNone/>
            </a:pPr>
            <a:r>
              <a:rPr lang="uk-UA" sz="6000" b="1" dirty="0">
                <a:solidFill>
                  <a:srgbClr val="0000FF"/>
                </a:solidFill>
                <a:latin typeface="Times New Roman" panose="02020603050405020304" pitchFamily="18" charset="0"/>
                <a:cs typeface="Times New Roman" panose="02020603050405020304" pitchFamily="18" charset="0"/>
              </a:rPr>
              <a:t> </a:t>
            </a:r>
            <a:r>
              <a:rPr lang="uk-UA" sz="6000" b="1" dirty="0" smtClean="0">
                <a:solidFill>
                  <a:srgbClr val="0000FF"/>
                </a:solidFill>
                <a:latin typeface="Times New Roman" panose="02020603050405020304" pitchFamily="18" charset="0"/>
                <a:cs typeface="Times New Roman" panose="02020603050405020304" pitchFamily="18" charset="0"/>
              </a:rPr>
              <a:t>       «Бібліотека –  </a:t>
            </a:r>
          </a:p>
          <a:p>
            <a:pPr marL="0" indent="0">
              <a:buNone/>
            </a:pPr>
            <a:r>
              <a:rPr lang="uk-UA" sz="6000" b="1" dirty="0" smtClean="0">
                <a:solidFill>
                  <a:srgbClr val="0000FF"/>
                </a:solidFill>
                <a:latin typeface="Times New Roman" panose="02020603050405020304" pitchFamily="18" charset="0"/>
                <a:cs typeface="Times New Roman" panose="02020603050405020304" pitchFamily="18" charset="0"/>
              </a:rPr>
              <a:t>  територія читання»</a:t>
            </a:r>
            <a:endParaRPr lang="uk-UA" sz="6000" b="1" dirty="0">
              <a:solidFill>
                <a:srgbClr val="0000FF"/>
              </a:solidFill>
              <a:latin typeface="Times New Roman" panose="02020603050405020304" pitchFamily="18" charset="0"/>
              <a:cs typeface="Times New Roman" panose="02020603050405020304" pitchFamily="18" charset="0"/>
            </a:endParaRPr>
          </a:p>
        </p:txBody>
      </p:sp>
      <p:pic>
        <p:nvPicPr>
          <p:cNvPr id="4" name="Рисунок 3" descr="44444"/>
          <p:cNvPicPr>
            <a:picLocks noChangeAspect="1" noChangeArrowheads="1"/>
          </p:cNvPicPr>
          <p:nvPr/>
        </p:nvPicPr>
        <p:blipFill>
          <a:blip r:embed="rId3" cstate="print"/>
          <a:srcRect/>
          <a:stretch>
            <a:fillRect/>
          </a:stretch>
        </p:blipFill>
        <p:spPr bwMode="auto">
          <a:xfrm>
            <a:off x="-1" y="0"/>
            <a:ext cx="811369" cy="6858000"/>
          </a:xfrm>
          <a:prstGeom prst="rect">
            <a:avLst/>
          </a:prstGeom>
          <a:noFill/>
          <a:ln w="9525">
            <a:noFill/>
            <a:miter lim="800000"/>
            <a:headEnd/>
            <a:tailEnd/>
          </a:ln>
        </p:spPr>
      </p:pic>
      <p:pic>
        <p:nvPicPr>
          <p:cNvPr id="5" name="Звук 4">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3182396407"/>
      </p:ext>
    </p:extLst>
  </p:cSld>
  <p:clrMapOvr>
    <a:masterClrMapping/>
  </p:clrMapOvr>
  <mc:AlternateContent xmlns:mc="http://schemas.openxmlformats.org/markup-compatibility/2006">
    <mc:Choice xmlns:p14="http://schemas.microsoft.com/office/powerpoint/2010/main" xmlns="" Requires="p14">
      <p:transition spd="slow" p14:dur="2000" advTm="1623"/>
    </mc:Choice>
    <mc:Fallback>
      <p:transition spd="slow" advTm="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pPr algn="ctr" eaLnBrk="1" hangingPunct="1"/>
            <a:r>
              <a:rPr lang="ru-RU" b="1" dirty="0">
                <a:solidFill>
                  <a:srgbClr val="0000FF"/>
                </a:solidFill>
                <a:latin typeface="Times New Roman" panose="02020603050405020304" pitchFamily="18" charset="0"/>
                <a:cs typeface="Times New Roman" panose="02020603050405020304" pitchFamily="18" charset="0"/>
              </a:rPr>
              <a:t>День </a:t>
            </a:r>
            <a:r>
              <a:rPr lang="ru-RU" b="1" dirty="0" err="1">
                <a:solidFill>
                  <a:srgbClr val="0000FF"/>
                </a:solidFill>
                <a:latin typeface="Times New Roman" panose="02020603050405020304" pitchFamily="18" charset="0"/>
                <a:cs typeface="Times New Roman" panose="02020603050405020304" pitchFamily="18" charset="0"/>
              </a:rPr>
              <a:t>бібліотворчості</a:t>
            </a:r>
            <a:r>
              <a:rPr lang="ru-RU" b="1" dirty="0">
                <a:solidFill>
                  <a:srgbClr val="0000FF"/>
                </a:solidFill>
                <a:latin typeface="Times New Roman" panose="02020603050405020304" pitchFamily="18" charset="0"/>
                <a:cs typeface="Times New Roman" panose="02020603050405020304" pitchFamily="18" charset="0"/>
              </a:rPr>
              <a:t> </a:t>
            </a:r>
            <a:br>
              <a:rPr lang="ru-RU" b="1" dirty="0">
                <a:solidFill>
                  <a:srgbClr val="0000FF"/>
                </a:solidFill>
                <a:latin typeface="Times New Roman" panose="02020603050405020304" pitchFamily="18" charset="0"/>
                <a:cs typeface="Times New Roman" panose="02020603050405020304" pitchFamily="18" charset="0"/>
              </a:rPr>
            </a:br>
            <a:r>
              <a:rPr lang="ru-RU" b="1" dirty="0">
                <a:solidFill>
                  <a:srgbClr val="0000FF"/>
                </a:solidFill>
                <a:latin typeface="Times New Roman" panose="02020603050405020304" pitchFamily="18" charset="0"/>
                <a:cs typeface="Times New Roman" panose="02020603050405020304" pitchFamily="18" charset="0"/>
              </a:rPr>
              <a:t>«</a:t>
            </a:r>
            <a:r>
              <a:rPr lang="ru-RU" b="1" dirty="0" err="1">
                <a:solidFill>
                  <a:srgbClr val="0000FF"/>
                </a:solidFill>
                <a:latin typeface="Times New Roman" panose="02020603050405020304" pitchFamily="18" charset="0"/>
                <a:cs typeface="Times New Roman" panose="02020603050405020304" pitchFamily="18" charset="0"/>
              </a:rPr>
              <a:t>Читаємо</a:t>
            </a:r>
            <a:r>
              <a:rPr lang="ru-RU" b="1" dirty="0">
                <a:solidFill>
                  <a:srgbClr val="0000FF"/>
                </a:solidFill>
                <a:latin typeface="Times New Roman" panose="02020603050405020304" pitchFamily="18" charset="0"/>
                <a:cs typeface="Times New Roman" panose="02020603050405020304" pitchFamily="18" charset="0"/>
              </a:rPr>
              <a:t>, </a:t>
            </a:r>
            <a:r>
              <a:rPr lang="ru-RU" b="1" dirty="0" err="1">
                <a:solidFill>
                  <a:srgbClr val="0000FF"/>
                </a:solidFill>
                <a:latin typeface="Times New Roman" panose="02020603050405020304" pitchFamily="18" charset="0"/>
                <a:cs typeface="Times New Roman" panose="02020603050405020304" pitchFamily="18" charset="0"/>
              </a:rPr>
              <a:t>малюємо,граємо</a:t>
            </a:r>
            <a:r>
              <a:rPr lang="ru-RU" b="1" dirty="0">
                <a:solidFill>
                  <a:srgbClr val="0000FF"/>
                </a:solidFill>
                <a:latin typeface="Times New Roman" panose="02020603050405020304" pitchFamily="18" charset="0"/>
                <a:cs typeface="Times New Roman" panose="02020603050405020304" pitchFamily="18" charset="0"/>
              </a:rPr>
              <a:t>»</a:t>
            </a:r>
            <a:endParaRPr lang="ru-RU" dirty="0" smtClean="0">
              <a:solidFill>
                <a:srgbClr val="0000FF"/>
              </a:solidFill>
            </a:endParaRPr>
          </a:p>
        </p:txBody>
      </p:sp>
      <p:pic>
        <p:nvPicPr>
          <p:cNvPr id="3" name="Объект 3" descr="C:\Users\BIBLIOTEKA\Desktop\МІСЯЧНИК\фотки сентябрь\20191017_104213.jpg"/>
          <p:cNvPicPr>
            <a:picLock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1743522"/>
            <a:ext cx="4014307" cy="3455962"/>
          </a:xfrm>
          <a:prstGeom prst="round2DiagRect">
            <a:avLst>
              <a:gd name="adj1" fmla="val 16667"/>
              <a:gd name="adj2" fmla="val 0"/>
            </a:avLst>
          </a:prstGeom>
          <a:solidFill>
            <a:srgbClr val="006600"/>
          </a:solidFill>
          <a:ln w="88900" cap="sq">
            <a:solidFill>
              <a:srgbClr val="99FF66"/>
            </a:solidFill>
            <a:miter lim="800000"/>
          </a:ln>
          <a:effectLst>
            <a:outerShdw blurRad="254000" algn="tl" rotWithShape="0">
              <a:srgbClr val="000000">
                <a:alpha val="43000"/>
              </a:srgbClr>
            </a:outerShdw>
          </a:effectLst>
        </p:spPr>
      </p:pic>
      <p:pic>
        <p:nvPicPr>
          <p:cNvPr id="4" name="Рисунок 3" descr="C:\Users\BIBLIOTEKA\Desktop\МІСЯЧНИК\фотки сентябрь\20191017_103736.jpg"/>
          <p:cNvPicPr/>
          <p:nvPr/>
        </p:nvPicPr>
        <p:blipFill rotWithShape="1">
          <a:blip r:embed="rId5" cstate="print">
            <a:extLst>
              <a:ext uri="{28A0092B-C50C-407E-A947-70E740481C1C}">
                <a14:useLocalDpi xmlns:a14="http://schemas.microsoft.com/office/drawing/2010/main" xmlns="" val="0"/>
              </a:ext>
            </a:extLst>
          </a:blip>
          <a:srcRect l="8934" r="8247" b="6272"/>
          <a:stretch/>
        </p:blipFill>
        <p:spPr bwMode="auto">
          <a:xfrm>
            <a:off x="4914659" y="1683123"/>
            <a:ext cx="3782485" cy="3576760"/>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5" name="Рисунок 4" descr="C:\Users\BIBLIOTEKA\Desktop\МІСЯЧНИК\фотки сентябрь\20191017_103633.jpg"/>
          <p:cNvPicPr/>
          <p:nvPr/>
        </p:nvPicPr>
        <p:blipFill rotWithShape="1">
          <a:blip r:embed="rId6" cstate="print">
            <a:extLst>
              <a:ext uri="{28A0092B-C50C-407E-A947-70E740481C1C}">
                <a14:useLocalDpi xmlns:a14="http://schemas.microsoft.com/office/drawing/2010/main" xmlns="" val="0"/>
              </a:ext>
            </a:extLst>
          </a:blip>
          <a:srcRect l="1003" t="-2621" r="-1003" b="17978"/>
          <a:stretch/>
        </p:blipFill>
        <p:spPr bwMode="auto">
          <a:xfrm>
            <a:off x="2448399" y="3907706"/>
            <a:ext cx="3694170" cy="2804306"/>
          </a:xfrm>
          <a:prstGeom prst="round2DiagRect">
            <a:avLst>
              <a:gd name="adj1" fmla="val 16667"/>
              <a:gd name="adj2" fmla="val 0"/>
            </a:avLst>
          </a:prstGeom>
          <a:ln w="88900" cap="sq">
            <a:solidFill>
              <a:srgbClr val="99FF66"/>
            </a:solidFill>
            <a:miter lim="800000"/>
          </a:ln>
          <a:effectLst>
            <a:outerShdw blurRad="254000" algn="tl" rotWithShape="0">
              <a:srgbClr val="000000">
                <a:alpha val="43000"/>
              </a:srgbClr>
            </a:outerShdw>
          </a:effectLst>
          <a:extLst>
            <a:ext uri="{53640926-AAD7-44D8-BBD7-CCE9431645EC}">
              <a14:shadowObscured xmlns:a14="http://schemas.microsoft.com/office/drawing/2010/main" xmlns=""/>
            </a:ext>
          </a:extLst>
        </p:spPr>
      </p:pic>
      <p:pic>
        <p:nvPicPr>
          <p:cNvPr id="6" name="Picture 4" descr="Старая книга с закладкой"/>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898" y="4868214"/>
            <a:ext cx="1987719" cy="199814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Медведь читает книгу в очках"/>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91401" y="4581458"/>
            <a:ext cx="2345525" cy="225742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advTm="6011"/>
    </mc:Choice>
    <mc:Fallback>
      <p:transition spd="slow" advTm="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953037" y="206063"/>
            <a:ext cx="8281115" cy="1484626"/>
          </a:xfrm>
        </p:spPr>
        <p:txBody>
          <a:bodyPr/>
          <a:lstStyle/>
          <a:p>
            <a:pPr algn="ctr">
              <a:spcAft>
                <a:spcPts val="800"/>
              </a:spcAft>
            </a:pPr>
            <a:r>
              <a:rPr lang="uk-UA" sz="4000" b="1" dirty="0" smtClean="0">
                <a:solidFill>
                  <a:srgbClr val="0000FF"/>
                </a:solidFill>
                <a:latin typeface="Monotype Corsiva" panose="03010101010201010101" pitchFamily="66" charset="0"/>
                <a:ea typeface="Calibri" panose="020F0502020204030204" pitchFamily="34" charset="0"/>
                <a:cs typeface="Times New Roman" panose="02020603050405020304" pitchFamily="18" charset="0"/>
              </a:rPr>
              <a:t>Буккросинг</a:t>
            </a:r>
            <a:r>
              <a:rPr lang="uk-UA" sz="4000" b="1" dirty="0">
                <a:latin typeface="Monotype Corsiva" panose="03010101010201010101" pitchFamily="66" charset="0"/>
                <a:ea typeface="Calibri" panose="020F0502020204030204" pitchFamily="34" charset="0"/>
                <a:cs typeface="Times New Roman" panose="02020603050405020304" pitchFamily="18" charset="0"/>
              </a:rPr>
              <a:t/>
            </a:r>
            <a:br>
              <a:rPr lang="uk-UA" sz="4000" b="1" dirty="0">
                <a:latin typeface="Monotype Corsiva" panose="03010101010201010101" pitchFamily="66" charset="0"/>
                <a:ea typeface="Calibri" panose="020F0502020204030204" pitchFamily="34" charset="0"/>
                <a:cs typeface="Times New Roman" panose="02020603050405020304" pitchFamily="18" charset="0"/>
              </a:rPr>
            </a:br>
            <a:r>
              <a:rPr lang="uk-UA" sz="4000" b="1" dirty="0">
                <a:solidFill>
                  <a:srgbClr val="0000FF"/>
                </a:solidFill>
                <a:latin typeface="Monotype Corsiva" panose="03010101010201010101" pitchFamily="66" charset="0"/>
                <a:ea typeface="Calibri" panose="020F0502020204030204" pitchFamily="34" charset="0"/>
                <a:cs typeface="Times New Roman" panose="02020603050405020304" pitchFamily="18" charset="0"/>
              </a:rPr>
              <a:t> «Вільна книжка – у </a:t>
            </a:r>
            <a:r>
              <a:rPr lang="uk-UA" sz="4000" b="1" dirty="0" err="1" smtClean="0">
                <a:solidFill>
                  <a:srgbClr val="0000FF"/>
                </a:solidFill>
                <a:latin typeface="Monotype Corsiva" panose="03010101010201010101" pitchFamily="66" charset="0"/>
                <a:ea typeface="Calibri" panose="020F0502020204030204" pitchFamily="34" charset="0"/>
                <a:cs typeface="Times New Roman" panose="02020603050405020304" pitchFamily="18" charset="0"/>
              </a:rPr>
              <a:t>вільнечитання</a:t>
            </a:r>
            <a:r>
              <a:rPr lang="uk-UA" sz="4000" b="1" dirty="0">
                <a:solidFill>
                  <a:srgbClr val="0000FF"/>
                </a:solidFill>
                <a:latin typeface="Monotype Corsiva" panose="03010101010201010101" pitchFamily="66" charset="0"/>
                <a:ea typeface="Calibri" panose="020F0502020204030204" pitchFamily="34" charset="0"/>
                <a:cs typeface="Times New Roman" panose="02020603050405020304" pitchFamily="18" charset="0"/>
              </a:rPr>
              <a:t>»</a:t>
            </a:r>
            <a:r>
              <a:rPr lang="uk-UA" sz="4000" b="1" dirty="0">
                <a:latin typeface="Monotype Corsiva" panose="03010101010201010101" pitchFamily="66" charset="0"/>
                <a:ea typeface="Calibri" panose="020F0502020204030204" pitchFamily="34" charset="0"/>
                <a:cs typeface="Times New Roman" panose="02020603050405020304" pitchFamily="18" charset="0"/>
              </a:rPr>
              <a:t/>
            </a:r>
            <a:br>
              <a:rPr lang="uk-UA" sz="4000" b="1" dirty="0">
                <a:latin typeface="Monotype Corsiva" panose="03010101010201010101" pitchFamily="66" charset="0"/>
                <a:ea typeface="Calibri" panose="020F0502020204030204" pitchFamily="34" charset="0"/>
                <a:cs typeface="Times New Roman" panose="02020603050405020304" pitchFamily="18" charset="0"/>
              </a:rPr>
            </a:br>
            <a:endParaRPr lang="ru-RU" sz="4000" dirty="0" smtClean="0"/>
          </a:p>
        </p:txBody>
      </p:sp>
      <p:pic>
        <p:nvPicPr>
          <p:cNvPr id="3" name="Рисунок 2" descr="C:\Users\BIBLIOTEKA\Desktop\МІСЯЧНИК\фотки сентябрь\20191017_092314.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0664" y="1411639"/>
            <a:ext cx="3384375" cy="3528392"/>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4" name="Объект 16" descr="C:\Users\BIBLIOTEKA\Desktop\МІСЯЧНИК\фотки сентябрь\20191017_091020.jpg"/>
          <p:cNvPicPr>
            <a:picLock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04082" y="1335026"/>
            <a:ext cx="4043362" cy="3681619"/>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5" name="Объект 14" descr="C:\Users\BIBLIOTEKA\Desktop\МІСЯЧНИК\фотки сентябрь\20191016_144133.jpg"/>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01822" y="4105179"/>
            <a:ext cx="3682752" cy="2448446"/>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7" name="Рисунок 6" descr="https://fc.vseosvita.ua/0009bt-afe0/006.jpg"/>
          <p:cNvPicPr/>
          <p:nvPr/>
        </p:nvPicPr>
        <p:blipFill rotWithShape="1">
          <a:blip r:embed="rId6" cstate="print">
            <a:extLst>
              <a:ext uri="{28A0092B-C50C-407E-A947-70E740481C1C}">
                <a14:useLocalDpi xmlns:a14="http://schemas.microsoft.com/office/drawing/2010/main" xmlns="" val="0"/>
              </a:ext>
            </a:extLst>
          </a:blip>
          <a:srcRect l="17613" r="10988"/>
          <a:stretch/>
        </p:blipFill>
        <p:spPr bwMode="auto">
          <a:xfrm>
            <a:off x="124783" y="166689"/>
            <a:ext cx="1224136" cy="1524000"/>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8" name="Рисунок 7" descr="http://player.myshared.ru/903874/data/images/img9.png"/>
          <p:cNvPicPr/>
          <p:nvPr/>
        </p:nvPicPr>
        <p:blipFill>
          <a:blip r:embed="rId7" cstate="print"/>
          <a:srcRect/>
          <a:stretch>
            <a:fillRect/>
          </a:stretch>
        </p:blipFill>
        <p:spPr bwMode="auto">
          <a:xfrm>
            <a:off x="165567" y="5013176"/>
            <a:ext cx="1814145" cy="1663285"/>
          </a:xfrm>
          <a:prstGeom prst="round2DiagRect">
            <a:avLst>
              <a:gd name="adj1" fmla="val 16667"/>
              <a:gd name="adj2" fmla="val 0"/>
            </a:avLst>
          </a:prstGeom>
          <a:solidFill>
            <a:srgbClr val="006600"/>
          </a:solidFill>
          <a:ln w="88900" cap="sq">
            <a:solidFill>
              <a:srgbClr val="006600"/>
            </a:solidFill>
            <a:miter lim="800000"/>
          </a:ln>
          <a:effectLst>
            <a:outerShdw blurRad="254000" algn="tl" rotWithShape="0">
              <a:srgbClr val="000000">
                <a:alpha val="43000"/>
              </a:srgbClr>
            </a:outerShdw>
          </a:effectLst>
        </p:spPr>
      </p:pic>
      <p:pic>
        <p:nvPicPr>
          <p:cNvPr id="9" name="Рисунок 8" descr="Картинки по запросу буккросинг в бібліотеці"/>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42468" y="4911368"/>
            <a:ext cx="2366181" cy="1765093"/>
          </a:xfrm>
          <a:prstGeom prst="round2DiagRect">
            <a:avLst>
              <a:gd name="adj1" fmla="val 16667"/>
              <a:gd name="adj2" fmla="val 0"/>
            </a:avLst>
          </a:prstGeom>
          <a:ln w="88900" cap="sq">
            <a:solidFill>
              <a:srgbClr val="006600"/>
            </a:solidFill>
            <a:miter lim="800000"/>
          </a:ln>
          <a:effectLst>
            <a:outerShdw blurRad="254000" algn="tl" rotWithShape="0">
              <a:srgbClr val="000000">
                <a:alpha val="43000"/>
              </a:srgbClr>
            </a:outerShdw>
          </a:effec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701"/>
    </mc:Choice>
    <mc:Fallback>
      <p:transition spd="slow" advTm="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1159099" y="1"/>
            <a:ext cx="7856111" cy="832902"/>
          </a:xfrm>
        </p:spPr>
        <p:txBody>
          <a:bodyPr/>
          <a:lstStyle/>
          <a:p>
            <a:pPr eaLnBrk="1" hangingPunct="1"/>
            <a:r>
              <a:rPr lang="ru-RU" sz="6600" b="1" dirty="0" err="1" smtClean="0">
                <a:solidFill>
                  <a:srgbClr val="0000FF"/>
                </a:solidFill>
                <a:latin typeface="Monotype Corsiva" panose="03010101010201010101" pitchFamily="66" charset="0"/>
              </a:rPr>
              <a:t>Виставкова</a:t>
            </a:r>
            <a:r>
              <a:rPr lang="ru-RU" sz="6600" b="1" dirty="0" smtClean="0">
                <a:solidFill>
                  <a:srgbClr val="0000FF"/>
                </a:solidFill>
                <a:latin typeface="Monotype Corsiva" panose="03010101010201010101" pitchFamily="66" charset="0"/>
              </a:rPr>
              <a:t> </a:t>
            </a:r>
            <a:r>
              <a:rPr lang="ru-RU" sz="6600" b="1" dirty="0" err="1" smtClean="0">
                <a:solidFill>
                  <a:srgbClr val="0000FF"/>
                </a:solidFill>
                <a:latin typeface="Monotype Corsiva" panose="03010101010201010101" pitchFamily="66" charset="0"/>
              </a:rPr>
              <a:t>діяльність</a:t>
            </a:r>
            <a:endParaRPr lang="ru-RU" sz="6600" b="1" dirty="0" smtClean="0">
              <a:solidFill>
                <a:srgbClr val="0000FF"/>
              </a:solidFill>
              <a:latin typeface="Monotype Corsiva" panose="03010101010201010101" pitchFamily="66" charset="0"/>
            </a:endParaRPr>
          </a:p>
        </p:txBody>
      </p:sp>
      <p:pic>
        <p:nvPicPr>
          <p:cNvPr id="5" name="Рисунок 4" descr="C:\Users\BIBLIOTEKA\Desktop\Новая папка\20191223_13085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702" y="1516161"/>
            <a:ext cx="3224131" cy="18804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descr="C:\Users\BIBLIOTEKA\Desktop\Новая папка\20191223_130921.jpg"/>
          <p:cNvPicPr/>
          <p:nvPr/>
        </p:nvPicPr>
        <p:blipFill rotWithShape="1">
          <a:blip r:embed="rId4" cstate="print">
            <a:extLst>
              <a:ext uri="{28A0092B-C50C-407E-A947-70E740481C1C}">
                <a14:useLocalDpi xmlns:a14="http://schemas.microsoft.com/office/drawing/2010/main" xmlns="" val="0"/>
              </a:ext>
            </a:extLst>
          </a:blip>
          <a:srcRect r="16151"/>
          <a:stretch/>
        </p:blipFill>
        <p:spPr bwMode="auto">
          <a:xfrm>
            <a:off x="5666914" y="4396352"/>
            <a:ext cx="3326050" cy="2417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C:\Users\BIBLIOTEKA\Desktop\Новая папка\20191226_134417.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64647" y="745580"/>
            <a:ext cx="2959744" cy="3685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BIBLIOTEKA\Desktop\Новая папка\20191226_134347.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37833" y="4396352"/>
            <a:ext cx="3174681" cy="2461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descr="C:\Users\BIBLIOTEKA\Desktop\Новая папка\20191220_131043.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0007" y="3850352"/>
            <a:ext cx="3395234" cy="2853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76934" y="1400699"/>
            <a:ext cx="3585733" cy="2722653"/>
          </a:xfrm>
          <a:prstGeom prst="round2DiagRect">
            <a:avLst>
              <a:gd name="adj1" fmla="val 16667"/>
              <a:gd name="adj2" fmla="val 0"/>
            </a:avLst>
          </a:prstGeom>
          <a:solidFill>
            <a:schemeClr val="bg2">
              <a:lumMod val="60000"/>
              <a:lumOff val="40000"/>
            </a:schemeClr>
          </a:solidFill>
          <a:ln w="88900" cap="sq">
            <a:solidFill>
              <a:schemeClr val="bg2">
                <a:lumMod val="60000"/>
                <a:lumOff val="40000"/>
              </a:schemeClr>
            </a:solidFill>
            <a:miter lim="800000"/>
          </a:ln>
          <a:effectLst>
            <a:outerShdw blurRad="254000" algn="tl" rotWithShape="0">
              <a:srgbClr val="000000">
                <a:alpha val="43000"/>
              </a:srgbClr>
            </a:outerShdw>
          </a:effec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109"/>
    </mc:Choice>
    <mc:Fallback>
      <p:transition spd="slow" advTm="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eaLnBrk="1" hangingPunct="1"/>
            <a:endParaRPr lang="ru-RU" smtClean="0"/>
          </a:p>
        </p:txBody>
      </p:sp>
      <p:pic>
        <p:nvPicPr>
          <p:cNvPr id="4" name="Рисунок 3" descr="C:\Users\BIBLIOTEKA\Desktop\20191209_110539.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9467" y="3572345"/>
            <a:ext cx="4023440" cy="2970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descr="C:\Users\BIBLIOTEKA\Desktop\20191205_11494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5891" y="1794713"/>
            <a:ext cx="3675711" cy="2686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descr="C:\Users\BIBLIOTEKA\Desktop\20191209_110515.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3855681"/>
            <a:ext cx="4229501" cy="2686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descr="C:\Users\BIBLIOTEKA\Desktop\20191122_141825.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23514" y="2136815"/>
            <a:ext cx="4177987" cy="2613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C:\Users\BIBLIOTEKA\Desktop\20191111_134851.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71988" y="199122"/>
            <a:ext cx="3254531" cy="2569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descr="C:\Users\BIBLIOTEKA\Desktop\20191111_134841.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7121" y="199123"/>
            <a:ext cx="2884129" cy="24189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8"/>
          <p:cNvPicPr>
            <a:picLocks noChangeAspect="1" noChangeArrowheads="1"/>
          </p:cNvPicPr>
          <p:nvPr/>
        </p:nvPicPr>
        <p:blipFill>
          <a:blip r:embed="rId9" cstate="print"/>
          <a:srcRect/>
          <a:stretch>
            <a:fillRect/>
          </a:stretch>
        </p:blipFill>
        <p:spPr>
          <a:xfrm>
            <a:off x="5767337" y="199124"/>
            <a:ext cx="3225201" cy="24189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lstStyle/>
          <a:p>
            <a:pPr eaLnBrk="1" hangingPunct="1"/>
            <a:r>
              <a:rPr lang="ru-RU" sz="4000" b="1" smtClean="0">
                <a:solidFill>
                  <a:srgbClr val="7030A0"/>
                </a:solidFill>
                <a:latin typeface="Times New Roman" pitchFamily="18" charset="0"/>
                <a:cs typeface="Times New Roman" pitchFamily="18" charset="0"/>
              </a:rPr>
              <a:t/>
            </a:r>
            <a:br>
              <a:rPr lang="ru-RU" sz="4000" b="1" smtClean="0">
                <a:solidFill>
                  <a:srgbClr val="7030A0"/>
                </a:solidFill>
                <a:latin typeface="Times New Roman" pitchFamily="18" charset="0"/>
                <a:cs typeface="Times New Roman" pitchFamily="18" charset="0"/>
              </a:rPr>
            </a:br>
            <a:r>
              <a:rPr lang="ru-RU" sz="4000" b="1" smtClean="0">
                <a:solidFill>
                  <a:srgbClr val="002060"/>
                </a:solidFill>
                <a:latin typeface="Times New Roman" pitchFamily="18" charset="0"/>
                <a:cs typeface="Times New Roman" pitchFamily="18" charset="0"/>
              </a:rPr>
              <a:t>Анкета вивчення читацьких інтересів(для батьків)</a:t>
            </a:r>
            <a:r>
              <a:rPr lang="ru-RU" smtClean="0">
                <a:solidFill>
                  <a:srgbClr val="002060"/>
                </a:solidFill>
              </a:rPr>
              <a:t/>
            </a:r>
            <a:br>
              <a:rPr lang="ru-RU" smtClean="0">
                <a:solidFill>
                  <a:srgbClr val="002060"/>
                </a:solidFill>
              </a:rPr>
            </a:br>
            <a:r>
              <a:rPr lang="ru-RU" smtClean="0">
                <a:solidFill>
                  <a:srgbClr val="002060"/>
                </a:solidFill>
              </a:rPr>
              <a:t> </a:t>
            </a:r>
            <a:r>
              <a:rPr lang="ru-RU" smtClean="0"/>
              <a:t/>
            </a:r>
            <a:br>
              <a:rPr lang="ru-RU" smtClean="0"/>
            </a:br>
            <a:endParaRPr lang="ru-RU" smtClean="0"/>
          </a:p>
        </p:txBody>
      </p:sp>
      <p:sp>
        <p:nvSpPr>
          <p:cNvPr id="33795" name="Содержимое 2"/>
          <p:cNvSpPr>
            <a:spLocks noGrp="1"/>
          </p:cNvSpPr>
          <p:nvPr>
            <p:ph idx="1"/>
          </p:nvPr>
        </p:nvSpPr>
        <p:spPr>
          <a:xfrm>
            <a:off x="588963" y="1878013"/>
            <a:ext cx="7886700" cy="4351337"/>
          </a:xfrm>
        </p:spPr>
        <p:txBody>
          <a:bodyPr/>
          <a:lstStyle/>
          <a:p>
            <a:pPr eaLnBrk="1" hangingPunct="1"/>
            <a:r>
              <a:rPr lang="ru-RU" sz="2400" b="1" smtClean="0">
                <a:latin typeface="Times New Roman" pitchFamily="18" charset="0"/>
                <a:cs typeface="Times New Roman" pitchFamily="18" charset="0"/>
              </a:rPr>
              <a:t>Прізвище, ім’я дитини.</a:t>
            </a:r>
          </a:p>
          <a:p>
            <a:pPr eaLnBrk="1" hangingPunct="1"/>
            <a:r>
              <a:rPr lang="ru-RU" sz="2400" b="1" smtClean="0">
                <a:latin typeface="Times New Roman" pitchFamily="18" charset="0"/>
                <a:cs typeface="Times New Roman" pitchFamily="18" charset="0"/>
              </a:rPr>
              <a:t>Якою мовою ви спілкуєтесь з вашою дитиною?</a:t>
            </a:r>
          </a:p>
          <a:p>
            <a:pPr eaLnBrk="1" hangingPunct="1"/>
            <a:r>
              <a:rPr lang="ru-RU" sz="2400" b="1" smtClean="0">
                <a:latin typeface="Times New Roman" pitchFamily="18" charset="0"/>
                <a:cs typeface="Times New Roman" pitchFamily="18" charset="0"/>
              </a:rPr>
              <a:t>Що ви зараз читаєте?</a:t>
            </a:r>
          </a:p>
          <a:p>
            <a:pPr eaLnBrk="1" hangingPunct="1"/>
            <a:r>
              <a:rPr lang="ru-RU" sz="2400" b="1" smtClean="0">
                <a:latin typeface="Times New Roman" pitchFamily="18" charset="0"/>
                <a:cs typeface="Times New Roman" pitchFamily="18" charset="0"/>
              </a:rPr>
              <a:t>Чи читаєте ви разом з дитиною? Що саме?</a:t>
            </a:r>
          </a:p>
          <a:p>
            <a:pPr eaLnBrk="1" hangingPunct="1"/>
            <a:r>
              <a:rPr lang="ru-RU" sz="2400" b="1" smtClean="0">
                <a:latin typeface="Times New Roman" pitchFamily="18" charset="0"/>
                <a:cs typeface="Times New Roman" pitchFamily="18" charset="0"/>
              </a:rPr>
              <a:t>Чи читаєте ви дитині?  Що саме? Хто робить вибір казки, оповідання?</a:t>
            </a:r>
          </a:p>
          <a:p>
            <a:pPr eaLnBrk="1" hangingPunct="1"/>
            <a:r>
              <a:rPr lang="ru-RU" sz="2400" b="1" smtClean="0">
                <a:latin typeface="Times New Roman" pitchFamily="18" charset="0"/>
                <a:cs typeface="Times New Roman" pitchFamily="18" charset="0"/>
              </a:rPr>
              <a:t>На що звертаєте увагу, купуючи дитині книгу?</a:t>
            </a:r>
          </a:p>
          <a:p>
            <a:pPr eaLnBrk="1" hangingPunct="1"/>
            <a:r>
              <a:rPr lang="ru-RU" sz="2400" b="1" smtClean="0">
                <a:latin typeface="Times New Roman" pitchFamily="18" charset="0"/>
                <a:cs typeface="Times New Roman" pitchFamily="18" charset="0"/>
              </a:rPr>
              <a:t>Чи обговорюєте ви з дитиною прочитане?</a:t>
            </a:r>
          </a:p>
          <a:p>
            <a:pPr eaLnBrk="1" hangingPunct="1"/>
            <a:r>
              <a:rPr lang="ru-RU" sz="2400" b="1" smtClean="0">
                <a:latin typeface="Times New Roman" pitchFamily="18" charset="0"/>
                <a:cs typeface="Times New Roman" pitchFamily="18" charset="0"/>
              </a:rPr>
              <a:t>Чи цікавить вас література з теми, що вивчає ваша дитина в класі? Якщо так,то де ви її берете?</a:t>
            </a:r>
          </a:p>
          <a:p>
            <a:pPr eaLnBrk="1" hangingPunct="1"/>
            <a:endParaRPr lang="ru-RU" smtClean="0"/>
          </a:p>
          <a:p>
            <a:pPr eaLnBrk="1" hangingPunct="1"/>
            <a:endParaRPr lang="ru-RU" smtClean="0"/>
          </a:p>
        </p:txBody>
      </p:sp>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1433219267"/>
      </p:ext>
    </p:extLst>
  </p:cSld>
  <p:clrMapOvr>
    <a:masterClrMapping/>
  </p:clrMapOvr>
  <mc:AlternateContent xmlns:mc="http://schemas.openxmlformats.org/markup-compatibility/2006">
    <mc:Choice xmlns:p14="http://schemas.microsoft.com/office/powerpoint/2010/main" xmlns="" Requires="p14">
      <p:transition spd="slow" p14:dur="2000" advTm="2889"/>
    </mc:Choice>
    <mc:Fallback>
      <p:transition spd="slow" advTm="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pPr algn="ctr" eaLnBrk="1" hangingPunct="1"/>
            <a:r>
              <a:rPr lang="ru-RU" b="1" dirty="0" err="1" smtClean="0">
                <a:latin typeface="Times New Roman" pitchFamily="18" charset="0"/>
                <a:cs typeface="Times New Roman" pitchFamily="18" charset="0"/>
              </a:rPr>
              <a:t>Поради</a:t>
            </a:r>
            <a:r>
              <a:rPr lang="ru-RU" b="1" dirty="0" smtClean="0">
                <a:latin typeface="Times New Roman" pitchFamily="18" charset="0"/>
                <a:cs typeface="Times New Roman" pitchFamily="18" charset="0"/>
              </a:rPr>
              <a:t> батькам</a:t>
            </a:r>
            <a:br>
              <a:rPr lang="ru-RU" b="1" dirty="0" smtClean="0">
                <a:latin typeface="Times New Roman" pitchFamily="18" charset="0"/>
                <a:cs typeface="Times New Roman" pitchFamily="18" charset="0"/>
              </a:rPr>
            </a:br>
            <a:endParaRPr lang="ru-RU" b="1" dirty="0" smtClean="0">
              <a:latin typeface="Times New Roman" pitchFamily="18" charset="0"/>
              <a:cs typeface="Times New Roman" pitchFamily="18" charset="0"/>
            </a:endParaRPr>
          </a:p>
        </p:txBody>
      </p:sp>
      <p:sp>
        <p:nvSpPr>
          <p:cNvPr id="32771" name="Содержимое 3"/>
          <p:cNvSpPr>
            <a:spLocks noGrp="1"/>
          </p:cNvSpPr>
          <p:nvPr>
            <p:ph idx="1"/>
          </p:nvPr>
        </p:nvSpPr>
        <p:spPr/>
        <p:txBody>
          <a:bodyPr/>
          <a:lstStyle/>
          <a:p>
            <a:pPr eaLnBrk="1" hangingPunct="1"/>
            <a:r>
              <a:rPr lang="ru-RU" sz="2400" b="1" smtClean="0">
                <a:latin typeface="Times New Roman" pitchFamily="18" charset="0"/>
                <a:cs typeface="Times New Roman" pitchFamily="18" charset="0"/>
              </a:rPr>
              <a:t>Починаючи від народження дитини,  постійно купуйте їй книги.</a:t>
            </a:r>
          </a:p>
          <a:p>
            <a:pPr eaLnBrk="1" hangingPunct="1"/>
            <a:r>
              <a:rPr lang="ru-RU" sz="2400" b="1" smtClean="0">
                <a:latin typeface="Times New Roman" pitchFamily="18" charset="0"/>
                <a:cs typeface="Times New Roman" pitchFamily="18" charset="0"/>
              </a:rPr>
              <a:t>Створіть вдома власну бібліотеку.</a:t>
            </a:r>
          </a:p>
          <a:p>
            <a:pPr eaLnBrk="1" hangingPunct="1"/>
            <a:r>
              <a:rPr lang="ru-RU" sz="2400" b="1" smtClean="0">
                <a:latin typeface="Times New Roman" pitchFamily="18" charset="0"/>
                <a:cs typeface="Times New Roman" pitchFamily="18" charset="0"/>
              </a:rPr>
              <a:t>Поповнюйте періодично домашню бібліотеку літературою, відповідно до віку вашої дитини.</a:t>
            </a:r>
          </a:p>
          <a:p>
            <a:pPr eaLnBrk="1" hangingPunct="1"/>
            <a:r>
              <a:rPr lang="ru-RU" sz="2400" b="1" smtClean="0">
                <a:latin typeface="Times New Roman" pitchFamily="18" charset="0"/>
                <a:cs typeface="Times New Roman" pitchFamily="18" charset="0"/>
              </a:rPr>
              <a:t>Прищеплюйте дитині любов до книги.</a:t>
            </a:r>
          </a:p>
          <a:p>
            <a:pPr eaLnBrk="1" hangingPunct="1"/>
            <a:r>
              <a:rPr lang="ru-RU" sz="2400" b="1" smtClean="0">
                <a:latin typeface="Times New Roman" pitchFamily="18" charset="0"/>
                <a:cs typeface="Times New Roman" pitchFamily="18" charset="0"/>
              </a:rPr>
              <a:t>Виховуйте бережливе ставлення до книги.</a:t>
            </a:r>
          </a:p>
          <a:p>
            <a:pPr eaLnBrk="1" hangingPunct="1"/>
            <a:r>
              <a:rPr lang="ru-RU" sz="2400" b="1" smtClean="0">
                <a:latin typeface="Times New Roman" pitchFamily="18" charset="0"/>
                <a:cs typeface="Times New Roman" pitchFamily="18" charset="0"/>
              </a:rPr>
              <a:t>Контролюйте читання дитини.</a:t>
            </a:r>
          </a:p>
          <a:p>
            <a:pPr eaLnBrk="1" hangingPunct="1"/>
            <a:r>
              <a:rPr lang="ru-RU" sz="2400" b="1" smtClean="0">
                <a:latin typeface="Times New Roman" pitchFamily="18" charset="0"/>
                <a:cs typeface="Times New Roman" pitchFamily="18" charset="0"/>
              </a:rPr>
              <a:t>Вчіть переказувати прочитаний твір.</a:t>
            </a:r>
          </a:p>
          <a:p>
            <a:pPr eaLnBrk="1" hangingPunct="1"/>
            <a:r>
              <a:rPr lang="ru-RU" sz="2400" b="1" smtClean="0">
                <a:latin typeface="Times New Roman" pitchFamily="18" charset="0"/>
                <a:cs typeface="Times New Roman" pitchFamily="18" charset="0"/>
              </a:rPr>
              <a:t>Вчить дитину вибирати книгу за її уподобаннями.</a:t>
            </a:r>
          </a:p>
          <a:p>
            <a:pPr eaLnBrk="1" hangingPunct="1"/>
            <a:r>
              <a:rPr lang="ru-RU" sz="2400" b="1" smtClean="0">
                <a:latin typeface="Times New Roman" pitchFamily="18" charset="0"/>
                <a:cs typeface="Times New Roman" pitchFamily="18" charset="0"/>
              </a:rPr>
              <a:t>Виховуйте бібліотечну культуру дитини.</a:t>
            </a:r>
          </a:p>
          <a:p>
            <a:pPr eaLnBrk="1" hangingPunct="1">
              <a:buFont typeface="Arial" charset="0"/>
              <a:buNone/>
            </a:pPr>
            <a:endParaRPr lang="ru-RU" sz="2400" b="1" smtClean="0">
              <a:latin typeface="Times New Roman" pitchFamily="18" charset="0"/>
              <a:cs typeface="Times New Roman" pitchFamily="18" charset="0"/>
            </a:endParaRPr>
          </a:p>
          <a:p>
            <a:pPr eaLnBrk="1" hangingPunct="1"/>
            <a:endParaRPr lang="ru-RU" smtClean="0"/>
          </a:p>
        </p:txBody>
      </p:sp>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284589119"/>
      </p:ext>
    </p:extLst>
  </p:cSld>
  <p:clrMapOvr>
    <a:masterClrMapping/>
  </p:clrMapOvr>
  <mc:AlternateContent xmlns:mc="http://schemas.openxmlformats.org/markup-compatibility/2006">
    <mc:Choice xmlns:p14="http://schemas.microsoft.com/office/powerpoint/2010/main" xmlns="" Requires="p14">
      <p:transition spd="slow" p14:dur="2000" advTm="2574"/>
    </mc:Choice>
    <mc:Fallback>
      <p:transition spd="slow" advTm="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637703" y="353085"/>
            <a:ext cx="7886700" cy="2462543"/>
          </a:xfrm>
        </p:spPr>
        <p:txBody>
          <a:bodyPr/>
          <a:lstStyle/>
          <a:p>
            <a:pPr algn="r" eaLnBrk="1" hangingPunct="1">
              <a:lnSpc>
                <a:spcPct val="100000"/>
              </a:lnSpc>
            </a:pPr>
            <a:r>
              <a:rPr lang="uk-UA" b="1" dirty="0" smtClean="0">
                <a:solidFill>
                  <a:srgbClr val="0000FF"/>
                </a:solidFill>
              </a:rPr>
              <a:t/>
            </a:r>
            <a:br>
              <a:rPr lang="uk-UA" b="1" dirty="0" smtClean="0">
                <a:solidFill>
                  <a:srgbClr val="0000FF"/>
                </a:solidFill>
              </a:rPr>
            </a:br>
            <a:r>
              <a:rPr lang="uk-UA" b="1" dirty="0" smtClean="0">
                <a:solidFill>
                  <a:srgbClr val="0000FF"/>
                </a:solidFill>
              </a:rPr>
              <a:t>                             </a:t>
            </a:r>
            <a:r>
              <a:rPr lang="uk-UA" b="1" dirty="0" smtClean="0">
                <a:solidFill>
                  <a:srgbClr val="0000FF"/>
                </a:solidFill>
              </a:rPr>
              <a:t/>
            </a:r>
            <a:br>
              <a:rPr lang="uk-UA" b="1" dirty="0" smtClean="0">
                <a:solidFill>
                  <a:srgbClr val="0000FF"/>
                </a:solidFill>
              </a:rPr>
            </a:br>
            <a:r>
              <a:rPr lang="uk-UA" b="1" dirty="0" smtClean="0">
                <a:solidFill>
                  <a:srgbClr val="0000FF"/>
                </a:solidFill>
              </a:rPr>
              <a:t/>
            </a:r>
            <a:br>
              <a:rPr lang="uk-UA" b="1" dirty="0" smtClean="0">
                <a:solidFill>
                  <a:srgbClr val="0000FF"/>
                </a:solidFill>
              </a:rPr>
            </a:br>
            <a:r>
              <a:rPr lang="uk-UA" b="1" dirty="0" smtClean="0">
                <a:solidFill>
                  <a:srgbClr val="0000FF"/>
                </a:solidFill>
              </a:rPr>
              <a:t/>
            </a:r>
            <a:br>
              <a:rPr lang="uk-UA" b="1" dirty="0" smtClean="0">
                <a:solidFill>
                  <a:srgbClr val="0000FF"/>
                </a:solidFill>
              </a:rPr>
            </a:br>
            <a:r>
              <a:rPr lang="uk-UA" b="1" dirty="0" smtClean="0">
                <a:solidFill>
                  <a:srgbClr val="0000FF"/>
                </a:solidFill>
              </a:rPr>
              <a:t> </a:t>
            </a:r>
            <a:r>
              <a:rPr lang="uk-UA" b="1" dirty="0" smtClean="0">
                <a:solidFill>
                  <a:srgbClr val="0000FF"/>
                </a:solidFill>
              </a:rPr>
              <a:t>                      </a:t>
            </a:r>
            <a:r>
              <a:rPr lang="uk-UA" sz="4000" b="1" dirty="0" smtClean="0">
                <a:solidFill>
                  <a:srgbClr val="0000FF"/>
                </a:solidFill>
                <a:latin typeface="Monotype Corsiva" panose="03010101010201010101" pitchFamily="66" charset="0"/>
              </a:rPr>
              <a:t>Любіть </a:t>
            </a:r>
            <a:r>
              <a:rPr lang="uk-UA" sz="4000" b="1" dirty="0">
                <a:solidFill>
                  <a:srgbClr val="0000FF"/>
                </a:solidFill>
                <a:latin typeface="Monotype Corsiva" panose="03010101010201010101" pitchFamily="66" charset="0"/>
              </a:rPr>
              <a:t>роботу</a:t>
            </a:r>
            <a:r>
              <a:rPr lang="uk-UA" sz="4000" b="1" dirty="0" smtClean="0">
                <a:solidFill>
                  <a:srgbClr val="0000FF"/>
                </a:solidFill>
                <a:latin typeface="Monotype Corsiva" panose="03010101010201010101" pitchFamily="66" charset="0"/>
              </a:rPr>
              <a:t>,</a:t>
            </a:r>
            <a:br>
              <a:rPr lang="uk-UA" sz="4000" b="1" dirty="0" smtClean="0">
                <a:solidFill>
                  <a:srgbClr val="0000FF"/>
                </a:solidFill>
                <a:latin typeface="Monotype Corsiva" panose="03010101010201010101" pitchFamily="66" charset="0"/>
              </a:rPr>
            </a:br>
            <a:r>
              <a:rPr lang="uk-UA" sz="4000" b="1" dirty="0" smtClean="0">
                <a:solidFill>
                  <a:srgbClr val="0000FF"/>
                </a:solidFill>
                <a:latin typeface="Monotype Corsiva" panose="03010101010201010101" pitchFamily="66" charset="0"/>
              </a:rPr>
              <a:t>                            яку </a:t>
            </a:r>
            <a:r>
              <a:rPr lang="uk-UA" sz="4000" b="1" dirty="0">
                <a:solidFill>
                  <a:srgbClr val="0000FF"/>
                </a:solidFill>
                <a:latin typeface="Monotype Corsiva" panose="03010101010201010101" pitchFamily="66" charset="0"/>
              </a:rPr>
              <a:t>Ви виконуєте</a:t>
            </a:r>
            <a:r>
              <a:rPr lang="uk-UA" sz="4000" b="1" dirty="0" smtClean="0">
                <a:solidFill>
                  <a:srgbClr val="0000FF"/>
                </a:solidFill>
                <a:latin typeface="Monotype Corsiva" panose="03010101010201010101" pitchFamily="66" charset="0"/>
              </a:rPr>
              <a:t>,</a:t>
            </a:r>
            <a:br>
              <a:rPr lang="uk-UA" sz="4000" b="1" dirty="0" smtClean="0">
                <a:solidFill>
                  <a:srgbClr val="0000FF"/>
                </a:solidFill>
                <a:latin typeface="Monotype Corsiva" panose="03010101010201010101" pitchFamily="66" charset="0"/>
              </a:rPr>
            </a:br>
            <a:r>
              <a:rPr lang="uk-UA" sz="4000" b="1" dirty="0" smtClean="0">
                <a:solidFill>
                  <a:srgbClr val="0000FF"/>
                </a:solidFill>
                <a:latin typeface="Monotype Corsiva" panose="03010101010201010101" pitchFamily="66" charset="0"/>
              </a:rPr>
              <a:t>                       і </a:t>
            </a:r>
            <a:r>
              <a:rPr lang="uk-UA" sz="4000" b="1" dirty="0">
                <a:solidFill>
                  <a:srgbClr val="0000FF"/>
                </a:solidFill>
                <a:latin typeface="Monotype Corsiva" panose="03010101010201010101" pitchFamily="66" charset="0"/>
              </a:rPr>
              <a:t>тоді </a:t>
            </a:r>
            <a:r>
              <a:rPr lang="uk-UA" sz="4000" b="1" dirty="0" smtClean="0">
                <a:solidFill>
                  <a:srgbClr val="0000FF"/>
                </a:solidFill>
                <a:latin typeface="Monotype Corsiva" panose="03010101010201010101" pitchFamily="66" charset="0"/>
              </a:rPr>
              <a:t> жодного </a:t>
            </a:r>
            <a:r>
              <a:rPr lang="uk-UA" sz="4000" b="1" dirty="0">
                <a:solidFill>
                  <a:srgbClr val="0000FF"/>
                </a:solidFill>
                <a:latin typeface="Monotype Corsiva" panose="03010101010201010101" pitchFamily="66" charset="0"/>
              </a:rPr>
              <a:t>дня </a:t>
            </a:r>
            <a:r>
              <a:rPr lang="uk-UA" sz="4000" b="1" dirty="0" smtClean="0">
                <a:solidFill>
                  <a:srgbClr val="0000FF"/>
                </a:solidFill>
                <a:latin typeface="Monotype Corsiva" panose="03010101010201010101" pitchFamily="66" charset="0"/>
              </a:rPr>
              <a:t>у               </a:t>
            </a:r>
            <a:r>
              <a:rPr lang="uk-UA" sz="4000" b="1" dirty="0" smtClean="0">
                <a:solidFill>
                  <a:srgbClr val="0000FF"/>
                </a:solidFill>
                <a:latin typeface="Monotype Corsiva" panose="03010101010201010101" pitchFamily="66" charset="0"/>
              </a:rPr>
              <a:t/>
            </a:r>
            <a:br>
              <a:rPr lang="uk-UA" sz="4000" b="1" dirty="0" smtClean="0">
                <a:solidFill>
                  <a:srgbClr val="0000FF"/>
                </a:solidFill>
                <a:latin typeface="Monotype Corsiva" panose="03010101010201010101" pitchFamily="66" charset="0"/>
              </a:rPr>
            </a:br>
            <a:r>
              <a:rPr lang="uk-UA" sz="4000" b="1" dirty="0">
                <a:solidFill>
                  <a:srgbClr val="0000FF"/>
                </a:solidFill>
                <a:latin typeface="Monotype Corsiva" panose="03010101010201010101" pitchFamily="66" charset="0"/>
              </a:rPr>
              <a:t> </a:t>
            </a:r>
            <a:r>
              <a:rPr lang="uk-UA" sz="4000" b="1" dirty="0" smtClean="0">
                <a:solidFill>
                  <a:srgbClr val="0000FF"/>
                </a:solidFill>
                <a:latin typeface="Monotype Corsiva" panose="03010101010201010101" pitchFamily="66" charset="0"/>
              </a:rPr>
              <a:t>                 Вас </a:t>
            </a:r>
            <a:r>
              <a:rPr lang="uk-UA" sz="4000" b="1" dirty="0">
                <a:solidFill>
                  <a:srgbClr val="0000FF"/>
                </a:solidFill>
                <a:latin typeface="Monotype Corsiva" panose="03010101010201010101" pitchFamily="66" charset="0"/>
              </a:rPr>
              <a:t>не буде робочого.</a:t>
            </a:r>
            <a:r>
              <a:rPr lang="uk-UA" b="1" dirty="0">
                <a:solidFill>
                  <a:srgbClr val="0000FF"/>
                </a:solidFill>
                <a:latin typeface="Monotype Corsiva" panose="03010101010201010101" pitchFamily="66" charset="0"/>
              </a:rPr>
              <a:t/>
            </a:r>
            <a:br>
              <a:rPr lang="uk-UA" b="1" dirty="0">
                <a:solidFill>
                  <a:srgbClr val="0000FF"/>
                </a:solidFill>
                <a:latin typeface="Monotype Corsiva" panose="03010101010201010101" pitchFamily="66" charset="0"/>
              </a:rPr>
            </a:br>
            <a:r>
              <a:rPr lang="uk-UA" b="1" dirty="0" smtClean="0">
                <a:solidFill>
                  <a:srgbClr val="0000FF"/>
                </a:solidFill>
              </a:rPr>
              <a:t>                                               </a:t>
            </a:r>
            <a:r>
              <a:rPr lang="uk-UA" sz="3200" b="1" dirty="0" smtClean="0">
                <a:solidFill>
                  <a:srgbClr val="0000FF"/>
                </a:solidFill>
              </a:rPr>
              <a:t>Конфуцій</a:t>
            </a:r>
            <a:r>
              <a:rPr lang="ru-RU" sz="3200" b="1" dirty="0">
                <a:solidFill>
                  <a:srgbClr val="0000FF"/>
                </a:solidFill>
              </a:rPr>
              <a:t/>
            </a:r>
            <a:br>
              <a:rPr lang="ru-RU" sz="3200" b="1" dirty="0">
                <a:solidFill>
                  <a:srgbClr val="0000FF"/>
                </a:solidFill>
              </a:rPr>
            </a:br>
            <a:endParaRPr lang="ru-RU" dirty="0" smtClean="0">
              <a:solidFill>
                <a:srgbClr val="0000FF"/>
              </a:solidFill>
            </a:endParaRPr>
          </a:p>
        </p:txBody>
      </p:sp>
      <p:pic>
        <p:nvPicPr>
          <p:cNvPr id="4" name="Рисунок 15" descr="C:\Documents and Settings\Loner\Мои документы\Мои рисунки\sovik_na_say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422897"/>
            <a:ext cx="3779912" cy="439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Рисунок 4" descr="C:\Documents and Settings\User\Рабочий стол\5609e21e2ef8a.jpg.png"/>
          <p:cNvPicPr/>
          <p:nvPr/>
        </p:nvPicPr>
        <p:blipFill>
          <a:blip r:embed="rId4" cstate="print"/>
          <a:srcRect/>
          <a:stretch>
            <a:fillRect/>
          </a:stretch>
        </p:blipFill>
        <p:spPr bwMode="auto">
          <a:xfrm>
            <a:off x="3992451" y="3558778"/>
            <a:ext cx="4816697" cy="3299222"/>
          </a:xfrm>
          <a:prstGeom prst="rect">
            <a:avLst/>
          </a:prstGeom>
          <a:noFill/>
          <a:ln w="9525">
            <a:noFill/>
            <a:miter lim="800000"/>
            <a:headEnd/>
            <a:tailEnd/>
          </a:ln>
        </p:spPr>
      </p:pic>
      <p:pic>
        <p:nvPicPr>
          <p:cNvPr id="3" name="Звук 2">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3225"/>
    </mc:Choice>
    <mc:Fallback>
      <p:transition spd="slow" advTm="3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rot="20200481">
            <a:off x="115451" y="1115131"/>
            <a:ext cx="5571705" cy="1991055"/>
          </a:xfrm>
        </p:spPr>
        <p:txBody>
          <a:bodyPr/>
          <a:lstStyle/>
          <a:p>
            <a:pPr eaLnBrk="1" hangingPunct="1"/>
            <a:r>
              <a:rPr lang="uk-UA" sz="4800" b="1" i="1" dirty="0" smtClean="0">
                <a:solidFill>
                  <a:srgbClr val="00FF00"/>
                </a:solidFill>
                <a:effectLst>
                  <a:glow rad="228600">
                    <a:schemeClr val="accent1">
                      <a:satMod val="175000"/>
                      <a:alpha val="40000"/>
                    </a:schemeClr>
                  </a:glow>
                  <a:outerShdw blurRad="26000" dist="26000" dir="14500000" algn="tl" rotWithShape="0">
                    <a:srgbClr val="000000">
                      <a:alpha val="40000"/>
                    </a:srgbClr>
                  </a:outerShdw>
                </a:effectLst>
                <a:latin typeface="Arial" charset="0"/>
              </a:rPr>
              <a:t> Дякую </a:t>
            </a:r>
            <a:r>
              <a:rPr lang="uk-UA" sz="4800" b="1" i="1" dirty="0">
                <a:solidFill>
                  <a:srgbClr val="00FF00"/>
                </a:solidFill>
                <a:effectLst>
                  <a:glow rad="228600">
                    <a:schemeClr val="accent1">
                      <a:satMod val="175000"/>
                      <a:alpha val="40000"/>
                    </a:schemeClr>
                  </a:glow>
                  <a:outerShdw blurRad="26000" dist="26000" dir="14500000" algn="tl" rotWithShape="0">
                    <a:srgbClr val="000000">
                      <a:alpha val="40000"/>
                    </a:srgbClr>
                  </a:outerShdw>
                </a:effectLst>
                <a:latin typeface="Arial" charset="0"/>
              </a:rPr>
              <a:t>за увагу</a:t>
            </a:r>
            <a:r>
              <a:rPr lang="uk-UA" sz="4800" b="1" i="1" dirty="0">
                <a:solidFill>
                  <a:srgbClr val="00FF00"/>
                </a:solidFill>
                <a:latin typeface="Arial" charset="0"/>
              </a:rPr>
              <a:t>!</a:t>
            </a:r>
            <a:r>
              <a:rPr lang="ru-RU" sz="4800" b="1" dirty="0">
                <a:solidFill>
                  <a:srgbClr val="00FF00"/>
                </a:solidFill>
                <a:latin typeface="Arial" charset="0"/>
              </a:rPr>
              <a:t/>
            </a:r>
            <a:br>
              <a:rPr lang="ru-RU" sz="4800" b="1" dirty="0">
                <a:solidFill>
                  <a:srgbClr val="00FF00"/>
                </a:solidFill>
                <a:latin typeface="Arial" charset="0"/>
              </a:rPr>
            </a:br>
            <a:endParaRPr lang="ru-RU" sz="4800" dirty="0" smtClean="0">
              <a:solidFill>
                <a:srgbClr val="00FF00"/>
              </a:solidFill>
            </a:endParaRPr>
          </a:p>
        </p:txBody>
      </p:sp>
      <p:pic>
        <p:nvPicPr>
          <p:cNvPr id="3" name="Рисунок 24" descr="1567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6006" y="1451981"/>
            <a:ext cx="7056783" cy="510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advTm="6292"/>
    </mc:Choice>
    <mc:Fallback>
      <p:transition spd="slow" advTm="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Лента лицом вниз 18"/>
          <p:cNvSpPr>
            <a:spLocks noChangeArrowheads="1"/>
          </p:cNvSpPr>
          <p:nvPr/>
        </p:nvSpPr>
        <p:spPr bwMode="auto">
          <a:xfrm>
            <a:off x="0" y="72807"/>
            <a:ext cx="9144000" cy="1285875"/>
          </a:xfrm>
          <a:prstGeom prst="ribbon">
            <a:avLst>
              <a:gd name="adj1" fmla="val 8218"/>
              <a:gd name="adj2" fmla="val 59083"/>
            </a:avLst>
          </a:prstGeom>
          <a:solidFill>
            <a:srgbClr val="00B0F0"/>
          </a:solidFill>
          <a:ln w="25400" algn="ctr">
            <a:solidFill>
              <a:srgbClr val="0000FF"/>
            </a:solidFill>
            <a:round/>
            <a:headEnd/>
            <a:tailEnd/>
          </a:ln>
        </p:spPr>
        <p:txBody>
          <a:bodyPr/>
          <a:lstStyle/>
          <a:p>
            <a:pPr algn="ctr">
              <a:defRPr/>
            </a:pPr>
            <a:r>
              <a:rPr lang="ru-RU" sz="3600" i="1" cap="all" spc="30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Impact" pitchFamily="34" charset="0"/>
              </a:rPr>
              <a:t>ЧЕРЕПАХА ОЛЬГА ПАВЛІВНА</a:t>
            </a:r>
          </a:p>
        </p:txBody>
      </p:sp>
      <p:pic>
        <p:nvPicPr>
          <p:cNvPr id="8" name="Picture 2" descr="D:\Фото\Фото колег\P1019958.JPG"/>
          <p:cNvPicPr>
            <a:picLocks noChangeAspect="1" noChangeArrowheads="1"/>
          </p:cNvPicPr>
          <p:nvPr/>
        </p:nvPicPr>
        <p:blipFill>
          <a:blip r:embed="rId4" cstate="print"/>
          <a:srcRect l="18965" t="12308" r="6897"/>
          <a:stretch>
            <a:fillRect/>
          </a:stretch>
        </p:blipFill>
        <p:spPr bwMode="auto">
          <a:xfrm>
            <a:off x="5795493" y="1532290"/>
            <a:ext cx="3205632" cy="5072098"/>
          </a:xfrm>
          <a:prstGeom prst="round2DiagRect">
            <a:avLst>
              <a:gd name="adj1" fmla="val 16667"/>
              <a:gd name="adj2" fmla="val 0"/>
            </a:avLst>
          </a:prstGeom>
          <a:ln w="88900" cap="sq">
            <a:solidFill>
              <a:srgbClr val="0000FF"/>
            </a:solidFill>
            <a:miter lim="800000"/>
          </a:ln>
          <a:effectLst>
            <a:outerShdw blurRad="254000" algn="tl" rotWithShape="0">
              <a:srgbClr val="000000">
                <a:alpha val="43000"/>
              </a:srgbClr>
            </a:outerShdw>
          </a:effectLst>
        </p:spPr>
      </p:pic>
      <p:pic>
        <p:nvPicPr>
          <p:cNvPr id="9" name="Picture 2" descr="C:\Users\Лина\Pictures\школа\DSC00125.JPG"/>
          <p:cNvPicPr>
            <a:picLocks noChangeAspect="1" noChangeArrowheads="1"/>
          </p:cNvPicPr>
          <p:nvPr/>
        </p:nvPicPr>
        <p:blipFill>
          <a:blip r:embed="rId5" cstate="print"/>
          <a:srcRect r="2000" b="27027"/>
          <a:stretch>
            <a:fillRect/>
          </a:stretch>
        </p:blipFill>
        <p:spPr>
          <a:xfrm>
            <a:off x="9144000" y="3489844"/>
            <a:ext cx="4340360" cy="3767497"/>
          </a:xfrm>
          <a:prstGeom prst="round2DiagRect">
            <a:avLst>
              <a:gd name="adj1" fmla="val 16667"/>
              <a:gd name="adj2" fmla="val 0"/>
            </a:avLst>
          </a:prstGeom>
          <a:ln w="76200" cap="sq">
            <a:solidFill>
              <a:srgbClr val="0000FF"/>
            </a:solidFill>
          </a:ln>
          <a:effectLst>
            <a:outerShdw blurRad="254000" algn="tl" rotWithShape="0">
              <a:srgbClr val="000000">
                <a:alpha val="43000"/>
              </a:srgbClr>
            </a:outerShdw>
          </a:effectLst>
        </p:spPr>
      </p:pic>
      <p:sp>
        <p:nvSpPr>
          <p:cNvPr id="4101" name="Прямоугольник 12"/>
          <p:cNvSpPr>
            <a:spLocks noChangeArrowheads="1"/>
          </p:cNvSpPr>
          <p:nvPr/>
        </p:nvSpPr>
        <p:spPr bwMode="auto">
          <a:xfrm>
            <a:off x="3643313" y="1500188"/>
            <a:ext cx="5357812" cy="646112"/>
          </a:xfrm>
          <a:prstGeom prst="rect">
            <a:avLst/>
          </a:prstGeom>
          <a:noFill/>
          <a:ln w="9525">
            <a:noFill/>
            <a:miter lim="800000"/>
            <a:headEnd/>
            <a:tailEnd/>
          </a:ln>
        </p:spPr>
        <p:txBody>
          <a:bodyPr>
            <a:spAutoFit/>
          </a:bodyPr>
          <a:lstStyle/>
          <a:p>
            <a:pPr marL="547688" indent="-411163">
              <a:buClr>
                <a:srgbClr val="000000"/>
              </a:buClr>
              <a:buFont typeface="Wingdings 2" pitchFamily="18" charset="2"/>
              <a:buNone/>
            </a:pPr>
            <a:r>
              <a:rPr lang="uk-UA" sz="3600" b="1">
                <a:solidFill>
                  <a:srgbClr val="CCFF66"/>
                </a:solidFill>
                <a:latin typeface="Monotype Corsiva" pitchFamily="66" charset="0"/>
              </a:rPr>
              <a:t>  </a:t>
            </a:r>
            <a:endParaRPr lang="ru-RU" sz="3600" b="1">
              <a:solidFill>
                <a:srgbClr val="CCFF66"/>
              </a:solidFill>
              <a:latin typeface="Arial" charset="0"/>
            </a:endParaRPr>
          </a:p>
        </p:txBody>
      </p:sp>
      <p:pic>
        <p:nvPicPr>
          <p:cNvPr id="4102" name="Рисунок 24" descr="15678"/>
          <p:cNvPicPr>
            <a:picLocks noChangeAspect="1" noChangeArrowheads="1"/>
          </p:cNvPicPr>
          <p:nvPr/>
        </p:nvPicPr>
        <p:blipFill>
          <a:blip r:embed="rId6" cstate="print"/>
          <a:srcRect/>
          <a:stretch>
            <a:fillRect/>
          </a:stretch>
        </p:blipFill>
        <p:spPr bwMode="auto">
          <a:xfrm>
            <a:off x="-45181" y="-243567"/>
            <a:ext cx="2357438" cy="1714500"/>
          </a:xfrm>
          <a:prstGeom prst="rect">
            <a:avLst/>
          </a:prstGeom>
          <a:noFill/>
          <a:ln w="9525">
            <a:noFill/>
            <a:miter lim="800000"/>
            <a:headEnd/>
            <a:tailEnd/>
          </a:ln>
        </p:spPr>
      </p:pic>
      <p:sp>
        <p:nvSpPr>
          <p:cNvPr id="3" name="Прямоугольник 2"/>
          <p:cNvSpPr/>
          <p:nvPr/>
        </p:nvSpPr>
        <p:spPr>
          <a:xfrm>
            <a:off x="141668" y="1675056"/>
            <a:ext cx="6005672" cy="707886"/>
          </a:xfrm>
          <a:prstGeom prst="rect">
            <a:avLst/>
          </a:prstGeom>
        </p:spPr>
        <p:txBody>
          <a:bodyPr wrap="square">
            <a:spAutoFit/>
          </a:bodyPr>
          <a:lstStyle/>
          <a:p>
            <a:r>
              <a:rPr lang="uk-UA" sz="4000" i="1" dirty="0">
                <a:solidFill>
                  <a:srgbClr val="7030A0"/>
                </a:solidFill>
                <a:latin typeface="Impact" pitchFamily="34" charset="0"/>
                <a:cs typeface="Times New Roman" pitchFamily="18" charset="0"/>
              </a:rPr>
              <a:t>МОЄ  ПРОФЕСІЙНЕ   КРЕДО </a:t>
            </a:r>
            <a:endParaRPr lang="uk-UA" sz="4000" dirty="0"/>
          </a:p>
        </p:txBody>
      </p:sp>
      <p:sp>
        <p:nvSpPr>
          <p:cNvPr id="4" name="Прямоугольник 3"/>
          <p:cNvSpPr/>
          <p:nvPr/>
        </p:nvSpPr>
        <p:spPr>
          <a:xfrm>
            <a:off x="656822" y="2525708"/>
            <a:ext cx="5241701" cy="2616101"/>
          </a:xfrm>
          <a:prstGeom prst="rect">
            <a:avLst/>
          </a:prstGeom>
        </p:spPr>
        <p:txBody>
          <a:bodyPr wrap="square">
            <a:spAutoFit/>
          </a:bodyPr>
          <a:lstStyle/>
          <a:p>
            <a:pPr algn="ctr" eaLnBrk="1" fontAlgn="auto" hangingPunct="1">
              <a:spcBef>
                <a:spcPts val="0"/>
              </a:spcBef>
              <a:spcAft>
                <a:spcPts val="0"/>
              </a:spcAft>
              <a:buFontTx/>
              <a:buNone/>
              <a:defRPr/>
            </a:pP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У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серце</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ввійде</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лише</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те, </a:t>
            </a:r>
          </a:p>
          <a:p>
            <a:pPr algn="ctr" eaLnBrk="1" fontAlgn="auto" hangingPunct="1">
              <a:spcBef>
                <a:spcPts val="0"/>
              </a:spcBef>
              <a:spcAft>
                <a:spcPts val="0"/>
              </a:spcAft>
              <a:buFontTx/>
              <a:buNone/>
              <a:defRPr/>
            </a:pP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що</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йде</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від</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  </a:t>
            </a:r>
            <a:r>
              <a:rPr lang="ru-RU" sz="4400" i="1" kern="10" dirty="0" err="1">
                <a:ln w="19050">
                  <a:solidFill>
                    <a:srgbClr val="7030A0"/>
                  </a:solidFill>
                  <a:round/>
                  <a:headEnd/>
                  <a:tailEnd/>
                </a:ln>
                <a:solidFill>
                  <a:srgbClr val="FF0066"/>
                </a:solidFill>
                <a:effectLst>
                  <a:outerShdw dist="35921" dir="2700000" algn="ctr" rotWithShape="0">
                    <a:srgbClr val="990000"/>
                  </a:outerShdw>
                </a:effectLst>
                <a:latin typeface="Impact"/>
              </a:rPr>
              <a:t>серця</a:t>
            </a:r>
            <a:r>
              <a:rPr lang="ru-RU" sz="4400" i="1" kern="10" dirty="0">
                <a:ln w="19050">
                  <a:solidFill>
                    <a:srgbClr val="7030A0"/>
                  </a:solidFill>
                  <a:round/>
                  <a:headEnd/>
                  <a:tailEnd/>
                </a:ln>
                <a:solidFill>
                  <a:srgbClr val="FF0066"/>
                </a:solidFill>
                <a:effectLst>
                  <a:outerShdw dist="35921" dir="2700000" algn="ctr" rotWithShape="0">
                    <a:srgbClr val="990000"/>
                  </a:outerShdw>
                </a:effectLst>
                <a:latin typeface="Impact"/>
              </a:rPr>
              <a:t>.</a:t>
            </a:r>
          </a:p>
          <a:p>
            <a:pPr algn="ctr" eaLnBrk="1" fontAlgn="auto" hangingPunct="1">
              <a:spcBef>
                <a:spcPts val="0"/>
              </a:spcBef>
              <a:spcAft>
                <a:spcPts val="0"/>
              </a:spcAft>
              <a:buFontTx/>
              <a:buNone/>
              <a:defRPr/>
            </a:pPr>
            <a:r>
              <a:rPr lang="ru-RU" sz="3200" i="1" kern="10" dirty="0">
                <a:ln w="19050">
                  <a:solidFill>
                    <a:srgbClr val="7030A0"/>
                  </a:solidFill>
                  <a:round/>
                  <a:headEnd/>
                  <a:tailEnd/>
                </a:ln>
                <a:solidFill>
                  <a:srgbClr val="FF0066"/>
                </a:solidFill>
                <a:effectLst>
                  <a:outerShdw dist="35921" dir="2700000" algn="ctr" rotWithShape="0">
                    <a:srgbClr val="990000"/>
                  </a:outerShdw>
                </a:effectLst>
                <a:latin typeface="Impact"/>
              </a:rPr>
              <a:t>Ж.-Ж. Руссо</a:t>
            </a:r>
            <a:endParaRPr lang="uk-UA" sz="3200" i="1" kern="10" dirty="0">
              <a:ln w="19050">
                <a:solidFill>
                  <a:srgbClr val="7030A0"/>
                </a:solidFill>
                <a:round/>
                <a:headEnd/>
                <a:tailEnd/>
              </a:ln>
              <a:solidFill>
                <a:srgbClr val="FF0066"/>
              </a:solidFill>
              <a:effectLst>
                <a:outerShdw dist="35921" dir="2700000" algn="ctr" rotWithShape="0">
                  <a:srgbClr val="990000"/>
                </a:outerShdw>
              </a:effectLst>
              <a:latin typeface="Impact"/>
            </a:endParaRPr>
          </a:p>
        </p:txBody>
      </p:sp>
      <p:pic>
        <p:nvPicPr>
          <p:cNvPr id="11" name="Рисунок 15" descr="C:\Documents and Settings\Loner\Мои документы\Мои рисунки\sovik_na_sayt.gif"/>
          <p:cNvPicPr>
            <a:picLocks noChangeAspect="1" noChangeArrowheads="1"/>
          </p:cNvPicPr>
          <p:nvPr/>
        </p:nvPicPr>
        <p:blipFill>
          <a:blip r:embed="rId7" cstate="print"/>
          <a:srcRect/>
          <a:stretch>
            <a:fillRect/>
          </a:stretch>
        </p:blipFill>
        <p:spPr bwMode="auto">
          <a:xfrm>
            <a:off x="0" y="4797601"/>
            <a:ext cx="1803042" cy="2060399"/>
          </a:xfrm>
          <a:prstGeom prst="rect">
            <a:avLst/>
          </a:prstGeom>
          <a:noFill/>
          <a:ln w="9525">
            <a:noFill/>
            <a:miter lim="800000"/>
            <a:headEnd/>
            <a:tailEnd/>
          </a:ln>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9" cstate="print"/>
          <a:stretch>
            <a:fillRect/>
          </a:stretch>
        </p:blipFill>
        <p:spPr>
          <a:xfrm>
            <a:off x="8318500" y="6032500"/>
            <a:ext cx="609600" cy="609600"/>
          </a:xfrm>
          <a:prstGeom prst="rect">
            <a:avLst/>
          </a:prstGeom>
        </p:spPr>
      </p:pic>
    </p:spTree>
    <p:custDataLst>
      <p:tags r:id="rId1"/>
    </p:custDataLst>
  </p:cSld>
  <p:clrMapOvr>
    <a:masterClrMapping/>
  </p:clrMapOvr>
  <p:transition spd="med" advTm="2988">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7"/>
          <p:cNvSpPr>
            <a:spLocks noChangeArrowheads="1"/>
          </p:cNvSpPr>
          <p:nvPr/>
        </p:nvSpPr>
        <p:spPr bwMode="auto">
          <a:xfrm>
            <a:off x="3305175" y="1409700"/>
            <a:ext cx="5838825" cy="4821238"/>
          </a:xfrm>
          <a:prstGeom prst="flowChartAlternateProcess">
            <a:avLst/>
          </a:prstGeom>
          <a:solidFill>
            <a:srgbClr val="00FFFF"/>
          </a:solidFill>
          <a:ln w="50800">
            <a:solidFill>
              <a:srgbClr val="0000FF"/>
            </a:solidFill>
            <a:miter lim="800000"/>
            <a:headEnd/>
            <a:tailEnd/>
          </a:ln>
        </p:spPr>
        <p:txBody>
          <a:bodyPr wrap="none" anchor="ctr"/>
          <a:lstStyle/>
          <a:p>
            <a:endParaRPr lang="ru-RU"/>
          </a:p>
        </p:txBody>
      </p:sp>
      <p:sp>
        <p:nvSpPr>
          <p:cNvPr id="5123" name="Rectangle 3"/>
          <p:cNvSpPr>
            <a:spLocks noGrp="1" noChangeArrowheads="1"/>
          </p:cNvSpPr>
          <p:nvPr>
            <p:ph type="title"/>
          </p:nvPr>
        </p:nvSpPr>
        <p:spPr>
          <a:xfrm>
            <a:off x="482600" y="0"/>
            <a:ext cx="8229600" cy="1384300"/>
          </a:xfrm>
        </p:spPr>
        <p:txBody>
          <a:bodyPr/>
          <a:lstStyle/>
          <a:p>
            <a:pPr eaLnBrk="1" hangingPunct="1"/>
            <a:r>
              <a:rPr lang="uk-UA" sz="6600" dirty="0" smtClean="0"/>
              <a:t> </a:t>
            </a:r>
            <a:br>
              <a:rPr lang="uk-UA" sz="6600" dirty="0" smtClean="0"/>
            </a:br>
            <a:endParaRPr lang="uk-UA" sz="4000" dirty="0" smtClean="0"/>
          </a:p>
        </p:txBody>
      </p:sp>
      <p:sp>
        <p:nvSpPr>
          <p:cNvPr id="5124" name="Rectangle 6"/>
          <p:cNvSpPr>
            <a:spLocks noGrp="1" noChangeArrowheads="1"/>
          </p:cNvSpPr>
          <p:nvPr>
            <p:ph sz="half" idx="2"/>
          </p:nvPr>
        </p:nvSpPr>
        <p:spPr>
          <a:xfrm>
            <a:off x="3233738" y="1200150"/>
            <a:ext cx="5678487" cy="5410200"/>
          </a:xfrm>
        </p:spPr>
        <p:txBody>
          <a:bodyPr/>
          <a:lstStyle/>
          <a:p>
            <a:pPr algn="ctr" eaLnBrk="1" hangingPunct="1">
              <a:buFontTx/>
              <a:buNone/>
            </a:pPr>
            <a:endParaRPr lang="uk-UA" sz="2000" b="1" dirty="0" smtClean="0">
              <a:solidFill>
                <a:schemeClr val="bg2"/>
              </a:solidFill>
              <a:latin typeface="Monotype Corsiva" pitchFamily="66" charset="0"/>
            </a:endParaRPr>
          </a:p>
          <a:p>
            <a:pPr algn="ctr" eaLnBrk="1" hangingPunct="1">
              <a:buFontTx/>
              <a:buNone/>
            </a:pPr>
            <a:r>
              <a:rPr lang="uk-UA" sz="4800" b="1" dirty="0" smtClean="0">
                <a:solidFill>
                  <a:srgbClr val="7030A0"/>
                </a:solidFill>
                <a:latin typeface="Monotype Corsiva" pitchFamily="66" charset="0"/>
              </a:rPr>
              <a:t>“Читайте! Нехай у вашому житті не буде жодного дня коли б Ви не прочитали хоча б сторінки нової книги.”</a:t>
            </a:r>
          </a:p>
          <a:p>
            <a:pPr algn="ctr" eaLnBrk="1" hangingPunct="1">
              <a:buFontTx/>
              <a:buNone/>
            </a:pPr>
            <a:r>
              <a:rPr lang="uk-UA" sz="4000" b="1" dirty="0" smtClean="0">
                <a:solidFill>
                  <a:srgbClr val="7030A0"/>
                </a:solidFill>
                <a:latin typeface="Monotype Corsiva" pitchFamily="66" charset="0"/>
              </a:rPr>
              <a:t>        К. Паустовський</a:t>
            </a:r>
            <a:endParaRPr lang="ru-RU" sz="4000" b="1" dirty="0" smtClean="0">
              <a:solidFill>
                <a:srgbClr val="7030A0"/>
              </a:solidFill>
              <a:latin typeface="Monotype Corsiva" pitchFamily="66" charset="0"/>
            </a:endParaRPr>
          </a:p>
          <a:p>
            <a:pPr algn="ctr" eaLnBrk="1" hangingPunct="1"/>
            <a:endParaRPr lang="ru-RU" sz="4800" b="1" dirty="0" smtClean="0">
              <a:solidFill>
                <a:schemeClr val="bg2"/>
              </a:solidFill>
              <a:latin typeface="Monotype Corsiva" pitchFamily="66" charset="0"/>
            </a:endParaRPr>
          </a:p>
        </p:txBody>
      </p:sp>
      <p:pic>
        <p:nvPicPr>
          <p:cNvPr id="5125" name="Рисунок 3" descr="44444"/>
          <p:cNvPicPr>
            <a:picLocks noChangeAspect="1" noChangeArrowheads="1"/>
          </p:cNvPicPr>
          <p:nvPr/>
        </p:nvPicPr>
        <p:blipFill>
          <a:blip r:embed="rId3" cstate="print"/>
          <a:srcRect/>
          <a:stretch>
            <a:fillRect/>
          </a:stretch>
        </p:blipFill>
        <p:spPr bwMode="auto">
          <a:xfrm>
            <a:off x="0" y="0"/>
            <a:ext cx="571500" cy="6858000"/>
          </a:xfrm>
          <a:prstGeom prst="rect">
            <a:avLst/>
          </a:prstGeom>
          <a:noFill/>
          <a:ln w="9525">
            <a:noFill/>
            <a:miter lim="800000"/>
            <a:headEnd/>
            <a:tailEnd/>
          </a:ln>
        </p:spPr>
      </p:pic>
      <p:pic>
        <p:nvPicPr>
          <p:cNvPr id="5126" name="Рисунок 15" descr="C:\Documents and Settings\Loner\Мои документы\Мои рисунки\sovik_na_sayt.gif"/>
          <p:cNvPicPr>
            <a:picLocks noChangeAspect="1" noChangeArrowheads="1"/>
          </p:cNvPicPr>
          <p:nvPr/>
        </p:nvPicPr>
        <p:blipFill>
          <a:blip r:embed="rId4" cstate="print"/>
          <a:srcRect/>
          <a:stretch>
            <a:fillRect/>
          </a:stretch>
        </p:blipFill>
        <p:spPr bwMode="auto">
          <a:xfrm>
            <a:off x="0" y="2246313"/>
            <a:ext cx="3968750" cy="4611687"/>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spd="med" advTm="162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5458" y="917738"/>
            <a:ext cx="8216721" cy="5632311"/>
          </a:xfrm>
          <a:prstGeom prst="rect">
            <a:avLst/>
          </a:prstGeom>
        </p:spPr>
        <p:txBody>
          <a:bodyPr wrap="square">
            <a:spAutoFit/>
          </a:bodyPr>
          <a:lstStyle/>
          <a:p>
            <a:pPr>
              <a:spcAft>
                <a:spcPts val="0"/>
              </a:spcAft>
            </a:pPr>
            <a:r>
              <a:rPr lang="uk-UA" dirty="0">
                <a:solidFill>
                  <a:srgbClr val="0033CC"/>
                </a:solidFill>
                <a:latin typeface="Times New Roman" panose="02020603050405020304" pitchFamily="18" charset="0"/>
                <a:ea typeface="Times New Roman" panose="02020603050405020304" pitchFamily="18" charset="0"/>
              </a:rPr>
              <a:t>В умовах швидких трансформаційних змін першочерговим завданням для шкільної бібліотеки є перетворення її з центру бібліотечних ресурсів і доступу до інформації у центр дослідження, відкриття, творчості та інноваційної педагогіки.</a:t>
            </a:r>
            <a:endParaRPr lang="uk-UA" sz="1600" dirty="0">
              <a:latin typeface="Times New Roman" panose="02020603050405020304" pitchFamily="18" charset="0"/>
              <a:ea typeface="Times New Roman" panose="02020603050405020304" pitchFamily="18" charset="0"/>
            </a:endParaRPr>
          </a:p>
          <a:p>
            <a:pPr>
              <a:spcAft>
                <a:spcPts val="0"/>
              </a:spcAft>
            </a:pPr>
            <a:r>
              <a:rPr lang="uk-UA" dirty="0">
                <a:solidFill>
                  <a:srgbClr val="0033CC"/>
                </a:solidFill>
                <a:latin typeface="Times New Roman" panose="02020603050405020304" pitchFamily="18" charset="0"/>
                <a:ea typeface="Times New Roman" panose="02020603050405020304" pitchFamily="18" charset="0"/>
              </a:rPr>
              <a:t>Діяльність шкільної бібліотеки – це є  забезпечення якісного </a:t>
            </a:r>
            <a:r>
              <a:rPr lang="uk-UA" dirty="0" err="1">
                <a:solidFill>
                  <a:srgbClr val="0033CC"/>
                </a:solidFill>
                <a:latin typeface="Times New Roman" panose="02020603050405020304" pitchFamily="18" charset="0"/>
                <a:ea typeface="Times New Roman" panose="02020603050405020304" pitchFamily="18" charset="0"/>
              </a:rPr>
              <a:t>бібліотечно</a:t>
            </a:r>
            <a:r>
              <a:rPr lang="uk-UA" dirty="0">
                <a:solidFill>
                  <a:srgbClr val="0033CC"/>
                </a:solidFill>
                <a:latin typeface="Times New Roman" panose="02020603050405020304" pitchFamily="18" charset="0"/>
                <a:ea typeface="Times New Roman" panose="02020603050405020304" pitchFamily="18" charset="0"/>
              </a:rPr>
              <a:t> -інформаційного обслуговування учасників освітнього процесу та надання допомоги педагогам у всебічному розвитку особистості. </a:t>
            </a:r>
            <a:endParaRPr lang="uk-UA" sz="1600" dirty="0">
              <a:latin typeface="Times New Roman" panose="02020603050405020304" pitchFamily="18" charset="0"/>
              <a:ea typeface="Times New Roman" panose="02020603050405020304" pitchFamily="18" charset="0"/>
            </a:endParaRPr>
          </a:p>
          <a:p>
            <a:pPr>
              <a:spcAft>
                <a:spcPts val="0"/>
              </a:spcAft>
            </a:pPr>
            <a:r>
              <a:rPr lang="uk-UA" dirty="0">
                <a:solidFill>
                  <a:srgbClr val="0033CC"/>
                </a:solidFill>
                <a:latin typeface="Times New Roman" panose="02020603050405020304" pitchFamily="18" charset="0"/>
                <a:ea typeface="Times New Roman" panose="02020603050405020304" pitchFamily="18" charset="0"/>
              </a:rPr>
              <a:t>Бібліотека ліцею - простір, який надає інформацію, а читач  в ньому не просто буде отримує знання, а й має  можливість застосовувати на практиці.</a:t>
            </a:r>
            <a:endParaRPr lang="uk-UA" sz="1600" dirty="0">
              <a:latin typeface="Times New Roman" panose="02020603050405020304" pitchFamily="18" charset="0"/>
              <a:ea typeface="Times New Roman" panose="02020603050405020304" pitchFamily="18" charset="0"/>
            </a:endParaRPr>
          </a:p>
          <a:p>
            <a:pPr>
              <a:spcAft>
                <a:spcPts val="0"/>
              </a:spcAft>
            </a:pPr>
            <a:r>
              <a:rPr lang="uk-UA" dirty="0">
                <a:solidFill>
                  <a:srgbClr val="0033CC"/>
                </a:solidFill>
                <a:latin typeface="Times New Roman" panose="02020603050405020304" pitchFamily="18" charset="0"/>
                <a:ea typeface="Times New Roman" panose="02020603050405020304" pitchFamily="18" charset="0"/>
              </a:rPr>
              <a:t>Сьогодні бібліотека ліцею забезпечує вільний доступ до якісних електронних підручників, енциклопедій, бібліотек, лабораторій. Її оформлення  спрямоване на використання різних тематичних локацій, які спонукають читачів до отримання різного роду інформації. Адже, це живий організм, який постійно росте й розвивається, але його розвиток залежить від професійного рівня бібліотекара. Усвідомлюючи це, я працюю над вдосконаленням та фаховим зростанням, систематично проходжу курси підвищення кваліфікації, спецкурси, відвідую районні семінари. </a:t>
            </a:r>
            <a:endParaRPr lang="uk-UA" sz="1600" dirty="0">
              <a:latin typeface="Times New Roman" panose="02020603050405020304" pitchFamily="18" charset="0"/>
              <a:ea typeface="Times New Roman" panose="02020603050405020304" pitchFamily="18" charset="0"/>
            </a:endParaRPr>
          </a:p>
          <a:p>
            <a:pPr>
              <a:spcAft>
                <a:spcPts val="0"/>
              </a:spcAft>
            </a:pPr>
            <a:r>
              <a:rPr lang="uk-UA" dirty="0">
                <a:solidFill>
                  <a:srgbClr val="0033CC"/>
                </a:solidFill>
                <a:latin typeface="Times New Roman" panose="02020603050405020304" pitchFamily="18" charset="0"/>
                <a:ea typeface="Times New Roman" panose="02020603050405020304" pitchFamily="18" charset="0"/>
              </a:rPr>
              <a:t>Презентація досвіду роботи бібліотеки на обласній тематичній виставці ефективного педагогічного досвіду «Освіта </a:t>
            </a:r>
            <a:r>
              <a:rPr lang="uk-UA" dirty="0" err="1">
                <a:solidFill>
                  <a:srgbClr val="0033CC"/>
                </a:solidFill>
                <a:latin typeface="Times New Roman" panose="02020603050405020304" pitchFamily="18" charset="0"/>
                <a:ea typeface="Times New Roman" panose="02020603050405020304" pitchFamily="18" charset="0"/>
              </a:rPr>
              <a:t>Харкіщини</a:t>
            </a:r>
            <a:r>
              <a:rPr lang="uk-UA" dirty="0">
                <a:solidFill>
                  <a:srgbClr val="0033CC"/>
                </a:solidFill>
                <a:latin typeface="Times New Roman" panose="02020603050405020304" pitchFamily="18" charset="0"/>
                <a:ea typeface="Times New Roman" panose="02020603050405020304" pitchFamily="18" charset="0"/>
              </a:rPr>
              <a:t> </a:t>
            </a:r>
            <a:r>
              <a:rPr lang="uk-UA" dirty="0" err="1">
                <a:solidFill>
                  <a:srgbClr val="0033CC"/>
                </a:solidFill>
                <a:latin typeface="Times New Roman" panose="02020603050405020304" pitchFamily="18" charset="0"/>
                <a:ea typeface="Times New Roman" panose="02020603050405020304" pitchFamily="18" charset="0"/>
              </a:rPr>
              <a:t>ХХІст</a:t>
            </a:r>
            <a:r>
              <a:rPr lang="uk-UA" dirty="0">
                <a:solidFill>
                  <a:srgbClr val="0033CC"/>
                </a:solidFill>
                <a:latin typeface="Times New Roman" panose="02020603050405020304" pitchFamily="18" charset="0"/>
                <a:ea typeface="Times New Roman" panose="02020603050405020304" pitchFamily="18" charset="0"/>
              </a:rPr>
              <a:t>.».</a:t>
            </a:r>
            <a:endParaRPr lang="uk-UA" sz="1600" dirty="0">
              <a:latin typeface="Times New Roman" panose="02020603050405020304" pitchFamily="18" charset="0"/>
              <a:ea typeface="Times New Roman" panose="02020603050405020304" pitchFamily="18" charset="0"/>
            </a:endParaRPr>
          </a:p>
          <a:p>
            <a:pPr>
              <a:spcAft>
                <a:spcPts val="0"/>
              </a:spcAft>
            </a:pPr>
            <a:r>
              <a:rPr lang="uk-UA" dirty="0">
                <a:solidFill>
                  <a:srgbClr val="0033CC"/>
                </a:solidFill>
                <a:latin typeface="Times New Roman" panose="02020603050405020304" pitchFamily="18" charset="0"/>
                <a:ea typeface="Times New Roman" panose="02020603050405020304" pitchFamily="18" charset="0"/>
              </a:rPr>
              <a:t>Друковані роботи в збірнику ХАНО,2017р. на тему: «Роль шкільної бібліотеки в національно-патріотичному вихованні учнівської молоді»</a:t>
            </a:r>
            <a:endParaRPr lang="uk-UA" sz="1600" dirty="0">
              <a:effectLst/>
              <a:latin typeface="Times New Roman" panose="02020603050405020304" pitchFamily="18" charset="0"/>
              <a:ea typeface="Times New Roman" panose="02020603050405020304" pitchFamily="18" charset="0"/>
            </a:endParaRPr>
          </a:p>
        </p:txBody>
      </p:sp>
      <p:pic>
        <p:nvPicPr>
          <p:cNvPr id="3" name="Рисунок 3" descr="44444"/>
          <p:cNvPicPr>
            <a:picLocks noChangeAspect="1" noChangeArrowheads="1"/>
          </p:cNvPicPr>
          <p:nvPr/>
        </p:nvPicPr>
        <p:blipFill>
          <a:blip r:embed="rId3" cstate="print"/>
          <a:srcRect/>
          <a:stretch>
            <a:fillRect/>
          </a:stretch>
        </p:blipFill>
        <p:spPr bwMode="auto">
          <a:xfrm>
            <a:off x="1" y="0"/>
            <a:ext cx="695458" cy="6858000"/>
          </a:xfrm>
          <a:prstGeom prst="rect">
            <a:avLst/>
          </a:prstGeom>
          <a:noFill/>
          <a:ln w="9525">
            <a:noFill/>
            <a:miter lim="800000"/>
            <a:headEnd/>
            <a:tailEnd/>
          </a:ln>
        </p:spPr>
      </p:pic>
      <p:pic>
        <p:nvPicPr>
          <p:cNvPr id="4" name="Звук 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1921491086"/>
      </p:ext>
    </p:extLst>
  </p:cSld>
  <p:clrMapOvr>
    <a:masterClrMapping/>
  </p:clrMapOvr>
  <mc:AlternateContent xmlns:mc="http://schemas.openxmlformats.org/markup-compatibility/2006">
    <mc:Choice xmlns:p14="http://schemas.microsoft.com/office/powerpoint/2010/main" xmlns="" Requires="p14">
      <p:transition spd="slow" p14:dur="2000" advTm="3097"/>
    </mc:Choice>
    <mc:Fallback>
      <p:transition spd="slow" advTm="3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3122397967"/>
              </p:ext>
            </p:extLst>
          </p:nvPr>
        </p:nvGraphicFramePr>
        <p:xfrm>
          <a:off x="3515933" y="1744585"/>
          <a:ext cx="5499279" cy="5076295"/>
        </p:xfrm>
        <a:graphic>
          <a:graphicData uri="http://schemas.openxmlformats.org/drawingml/2006/table">
            <a:tbl>
              <a:tblPr firstRow="1" firstCol="1" bandRow="1"/>
              <a:tblGrid>
                <a:gridCol w="2253803">
                  <a:extLst>
                    <a:ext uri="{9D8B030D-6E8A-4147-A177-3AD203B41FA5}">
                      <a16:colId xmlns:a16="http://schemas.microsoft.com/office/drawing/2014/main" xmlns="" val="3242922378"/>
                    </a:ext>
                  </a:extLst>
                </a:gridCol>
                <a:gridCol w="3245476">
                  <a:extLst>
                    <a:ext uri="{9D8B030D-6E8A-4147-A177-3AD203B41FA5}">
                      <a16:colId xmlns:a16="http://schemas.microsoft.com/office/drawing/2014/main" xmlns="" val="2540056007"/>
                    </a:ext>
                  </a:extLst>
                </a:gridCol>
              </a:tblGrid>
              <a:tr h="274279">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Номінація</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«Бібліотека – територія читання»</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743403"/>
                  </a:ext>
                </a:extLst>
              </a:tr>
              <a:tr h="274279">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Тема роботи</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«Бібліотека – територія читання»</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8337790"/>
                  </a:ext>
                </a:extLst>
              </a:tr>
              <a:tr h="422571">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Посилання на конкурсну роботу</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uk-UA" sz="1200" b="1" dirty="0">
                        <a:effectLst/>
                        <a:latin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3436507"/>
                  </a:ext>
                </a:extLst>
              </a:tr>
              <a:tr h="257005">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Прізвище, ім’я, по батькові</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Черепаха Ольга Павлівна</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7955900"/>
                  </a:ext>
                </a:extLst>
              </a:tr>
              <a:tr h="422571">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Номер мобільного телефону</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0508132238</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4245174"/>
                  </a:ext>
                </a:extLst>
              </a:tr>
              <a:tr h="292269">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Власна електронна адреса </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rPr>
                        <a:t>olgacherepaha@ukr.net</a:t>
                      </a:r>
                      <a:endParaRPr lang="uk-UA" sz="1400" b="1"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74104"/>
                  </a:ext>
                </a:extLst>
              </a:tr>
              <a:tr h="274279">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Посада </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Завідувач бібліотеки</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9485912"/>
                  </a:ext>
                </a:extLst>
              </a:tr>
              <a:tr h="633857">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Найменування закладу освіти/установи </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КЗ «</a:t>
                      </a:r>
                      <a:r>
                        <a:rPr lang="uk-UA" sz="1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Шелудьківський</a:t>
                      </a: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ліцей імені Ю.Є. Кравцова </a:t>
                      </a:r>
                      <a:r>
                        <a:rPr lang="uk-UA" sz="1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Зміївської</a:t>
                      </a: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районної ради Харківської області»</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06331069"/>
                  </a:ext>
                </a:extLst>
              </a:tr>
              <a:tr h="274279">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Бібліотечний стаж </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0883657"/>
                  </a:ext>
                </a:extLst>
              </a:tr>
              <a:tr h="274279">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Педагогічний стаж</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2322544"/>
                  </a:ext>
                </a:extLst>
              </a:tr>
              <a:tr h="422571">
                <a:tc>
                  <a:txBody>
                    <a:bodyPr/>
                    <a:lstStyle/>
                    <a:p>
                      <a:pPr>
                        <a:lnSpc>
                          <a:spcPct val="107000"/>
                        </a:lnSpc>
                        <a:spcAft>
                          <a:spcPts val="0"/>
                        </a:spcAft>
                      </a:pPr>
                      <a:r>
                        <a:rPr lang="uk-UA" sz="1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Кваліфікаційна категорія </a:t>
                      </a:r>
                      <a:endParaRPr lang="uk-UA" sz="1200" b="1">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12 тарифний розряд</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811123"/>
                  </a:ext>
                </a:extLst>
              </a:tr>
              <a:tr h="737227">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Освіта, спеціальність за освітою</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Середня спеціальна, молодший спеціаліст, Харківське педагогічне училище</a:t>
                      </a:r>
                      <a:endParaRPr lang="uk-UA"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4678559"/>
                  </a:ext>
                </a:extLst>
              </a:tr>
            </a:tbl>
          </a:graphicData>
        </a:graphic>
      </p:graphicFrame>
      <p:sp>
        <p:nvSpPr>
          <p:cNvPr id="3" name="Прямоугольник 2"/>
          <p:cNvSpPr/>
          <p:nvPr/>
        </p:nvSpPr>
        <p:spPr>
          <a:xfrm>
            <a:off x="837127" y="575034"/>
            <a:ext cx="7598535" cy="1169551"/>
          </a:xfrm>
          <a:prstGeom prst="rect">
            <a:avLst/>
          </a:prstGeom>
        </p:spPr>
        <p:txBody>
          <a:bodyPr wrap="square">
            <a:spAutoFit/>
          </a:bodyPr>
          <a:lstStyle/>
          <a:p>
            <a:pPr lvl="0">
              <a:lnSpc>
                <a:spcPct val="150000"/>
              </a:lnSpc>
            </a:pPr>
            <a:r>
              <a:rPr lang="uk-UA" altLang="uk-UA"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Анкета учасника Всеукраїнського конкурсу</a:t>
            </a:r>
          </a:p>
          <a:p>
            <a:pPr lvl="0"/>
            <a:r>
              <a:rPr lang="uk-UA" altLang="uk-UA"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«Шкільна бібліотека - 2020»</a:t>
            </a:r>
            <a:endParaRPr lang="uk-UA" sz="2800" dirty="0"/>
          </a:p>
        </p:txBody>
      </p:sp>
      <p:pic>
        <p:nvPicPr>
          <p:cNvPr id="5" name="Рисунок 3" descr="44444"/>
          <p:cNvPicPr>
            <a:picLocks noChangeAspect="1" noChangeArrowheads="1"/>
          </p:cNvPicPr>
          <p:nvPr/>
        </p:nvPicPr>
        <p:blipFill>
          <a:blip r:embed="rId3" cstate="print"/>
          <a:srcRect/>
          <a:stretch>
            <a:fillRect/>
          </a:stretch>
        </p:blipFill>
        <p:spPr bwMode="auto">
          <a:xfrm>
            <a:off x="0" y="0"/>
            <a:ext cx="571500" cy="6858000"/>
          </a:xfrm>
          <a:prstGeom prst="rect">
            <a:avLst/>
          </a:prstGeom>
          <a:noFill/>
          <a:ln w="9525">
            <a:noFill/>
            <a:miter lim="800000"/>
            <a:headEnd/>
            <a:tailEnd/>
          </a:ln>
        </p:spPr>
      </p:pic>
      <p:pic>
        <p:nvPicPr>
          <p:cNvPr id="4" name="Рисунок 15" descr="C:\Documents and Settings\Loner\Мои документы\Мои рисунки\sovik_na_sayt.gif"/>
          <p:cNvPicPr>
            <a:picLocks noChangeAspect="1" noChangeArrowheads="1"/>
          </p:cNvPicPr>
          <p:nvPr/>
        </p:nvPicPr>
        <p:blipFill>
          <a:blip r:embed="rId4" cstate="print"/>
          <a:srcRect/>
          <a:stretch>
            <a:fillRect/>
          </a:stretch>
        </p:blipFill>
        <p:spPr bwMode="auto">
          <a:xfrm>
            <a:off x="0" y="2246313"/>
            <a:ext cx="3515933" cy="4611687"/>
          </a:xfrm>
          <a:prstGeom prst="rect">
            <a:avLst/>
          </a:prstGeom>
          <a:noFill/>
          <a:ln w="9525">
            <a:noFill/>
            <a:miter lim="800000"/>
            <a:headEnd/>
            <a:tailEnd/>
          </a:ln>
        </p:spPr>
      </p:pic>
      <p:pic>
        <p:nvPicPr>
          <p:cNvPr id="6" name="Звук 5">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510183579"/>
      </p:ext>
    </p:extLst>
  </p:cSld>
  <p:clrMapOvr>
    <a:masterClrMapping/>
  </p:clrMapOvr>
  <mc:AlternateContent xmlns:mc="http://schemas.openxmlformats.org/markup-compatibility/2006">
    <mc:Choice xmlns:p14="http://schemas.microsoft.com/office/powerpoint/2010/main" xmlns="" Requires="p14">
      <p:transition spd="slow" p14:dur="2000" advTm="3164"/>
    </mc:Choice>
    <mc:Fallback>
      <p:transition spd="slow" advTm="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15910"/>
            <a:ext cx="7772400" cy="579549"/>
          </a:xfrm>
        </p:spPr>
        <p:txBody>
          <a:bodyPr/>
          <a:lstStyle/>
          <a:p>
            <a:r>
              <a:rPr lang="uk-UA" sz="4400" b="1" dirty="0" smtClean="0">
                <a:solidFill>
                  <a:srgbClr val="0000FF"/>
                </a:solidFill>
                <a:latin typeface="Times New Roman" panose="02020603050405020304" pitchFamily="18" charset="0"/>
                <a:cs typeface="Times New Roman" panose="02020603050405020304" pitchFamily="18" charset="0"/>
              </a:rPr>
              <a:t>Паспорт бібліотеки</a:t>
            </a:r>
            <a:endParaRPr lang="uk-UA" sz="44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xmlns="" val="733031007"/>
              </p:ext>
            </p:extLst>
          </p:nvPr>
        </p:nvGraphicFramePr>
        <p:xfrm>
          <a:off x="257577" y="695459"/>
          <a:ext cx="6851561" cy="5774331"/>
        </p:xfrm>
        <a:graphic>
          <a:graphicData uri="http://schemas.openxmlformats.org/drawingml/2006/table">
            <a:tbl>
              <a:tblPr firstRow="1" firstCol="1" bandRow="1"/>
              <a:tblGrid>
                <a:gridCol w="3696237">
                  <a:extLst>
                    <a:ext uri="{9D8B030D-6E8A-4147-A177-3AD203B41FA5}">
                      <a16:colId xmlns:a16="http://schemas.microsoft.com/office/drawing/2014/main" xmlns="" val="1638439861"/>
                    </a:ext>
                  </a:extLst>
                </a:gridCol>
                <a:gridCol w="669701">
                  <a:extLst>
                    <a:ext uri="{9D8B030D-6E8A-4147-A177-3AD203B41FA5}">
                      <a16:colId xmlns:a16="http://schemas.microsoft.com/office/drawing/2014/main" xmlns="" val="3909635967"/>
                    </a:ext>
                  </a:extLst>
                </a:gridCol>
                <a:gridCol w="2485623">
                  <a:extLst>
                    <a:ext uri="{9D8B030D-6E8A-4147-A177-3AD203B41FA5}">
                      <a16:colId xmlns:a16="http://schemas.microsoft.com/office/drawing/2014/main" xmlns="" val="3785640388"/>
                    </a:ext>
                  </a:extLst>
                </a:gridCol>
              </a:tblGrid>
              <a:tr h="202003">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Найменування закладу освіти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КЗ «</a:t>
                      </a:r>
                      <a:r>
                        <a:rPr lang="uk-UA" sz="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Шелудьківський</a:t>
                      </a: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ліцей ім. Ю.Є. Кравцова </a:t>
                      </a:r>
                      <a:endParaRPr lang="uk-UA" sz="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uk-UA" sz="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Зміївської</a:t>
                      </a: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районної ради Харківської області»</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725399866"/>
                  </a:ext>
                </a:extLst>
              </a:tr>
              <a:tr h="202003">
                <a:tc>
                  <a:txBody>
                    <a:bodyPr/>
                    <a:lstStyle/>
                    <a:p>
                      <a:pPr algn="l">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Прізвище, ім'я, по батькові керівника закладу освіти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Кухлєєва Катерина Володимирівна</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1987868832"/>
                  </a:ext>
                </a:extLst>
              </a:tr>
              <a:tr h="109575">
                <a:tc gridSpan="3">
                  <a:txBody>
                    <a:bodyPr/>
                    <a:lstStyle/>
                    <a:p>
                      <a:pPr marL="228600" algn="ctr">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Загальні відомості</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xmlns="" val="33242826"/>
                  </a:ext>
                </a:extLst>
              </a:tr>
              <a:tr h="202003">
                <a:tc>
                  <a:txBody>
                    <a:bodyPr/>
                    <a:lstStyle/>
                    <a:p>
                      <a:pPr algn="just">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Прізвище, ім'я, по батькові завідувача бібліотеки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Черепаха Ольга Павлівна</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3550903069"/>
                  </a:ext>
                </a:extLst>
              </a:tr>
              <a:tr h="109575">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Контактний телефон бібліотеки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0508132238</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1245018753"/>
                  </a:ext>
                </a:extLst>
              </a:tr>
              <a:tr h="109575">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Електронна пошта бібліотеки </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olgacherepaha@ukr.net</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4024421414"/>
                  </a:ext>
                </a:extLst>
              </a:tr>
              <a:tr h="202003">
                <a:tc>
                  <a:txBody>
                    <a:bodyPr/>
                    <a:lstStyle/>
                    <a:p>
                      <a:pPr>
                        <a:lnSpc>
                          <a:spcPct val="107000"/>
                        </a:lnSpc>
                        <a:spcAft>
                          <a:spcPts val="0"/>
                        </a:spcAft>
                      </a:pPr>
                      <a:r>
                        <a:rPr lang="uk-UA" sz="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Web</a:t>
                      </a: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-сторінка бібліотеки (за наявності)</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US"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Shelud1.klasnacom</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2668574404"/>
                  </a:ext>
                </a:extLst>
              </a:tr>
              <a:tr h="109575">
                <a:tc gridSpan="3">
                  <a:txBody>
                    <a:bodyPr/>
                    <a:lstStyle/>
                    <a:p>
                      <a:pPr marL="228600" algn="ct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Матеріально-технічні умови діяльності бібліотеки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xmlns="" val="1504126587"/>
                  </a:ext>
                </a:extLst>
              </a:tr>
              <a:tr h="202003">
                <a:tc>
                  <a:txBody>
                    <a:bodyPr/>
                    <a:lstStyle/>
                    <a:p>
                      <a:pPr>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Загальна площа бібліотеки, з неї:</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US"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125</a:t>
                      </a: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2666400218"/>
                  </a:ext>
                </a:extLst>
              </a:tr>
              <a:tr h="159411">
                <a:tc>
                  <a:txBody>
                    <a:bodyPr/>
                    <a:lstStyle/>
                    <a:p>
                      <a:pPr marL="381635" marR="0" lvl="0" indent="0" algn="l" defTabSz="914400" rtl="0" eaLnBrk="1" fontAlgn="auto" latinLnBrk="0" hangingPunct="1">
                        <a:lnSpc>
                          <a:spcPct val="107000"/>
                        </a:lnSpc>
                        <a:spcBef>
                          <a:spcPts val="0"/>
                        </a:spcBef>
                        <a:spcAft>
                          <a:spcPts val="0"/>
                        </a:spcAft>
                        <a:buClrTx/>
                        <a:buSzTx/>
                        <a:buFontTx/>
                        <a:buNone/>
                        <a:tabLst/>
                        <a:defRPr/>
                      </a:pPr>
                      <a:r>
                        <a:rPr lang="uk-UA" sz="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Абонемент, </a:t>
                      </a:r>
                      <a:r>
                        <a:rPr kumimoji="0" lang="uk-UA" sz="1200" b="0"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читальний зал</a:t>
                      </a:r>
                      <a:endPar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uk-UA" sz="1200" dirty="0"/>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2414211994"/>
                  </a:ext>
                </a:extLst>
              </a:tr>
              <a:tr h="0">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Наявність книгосховища для навчального фонду</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1160684377"/>
                  </a:ext>
                </a:extLst>
              </a:tr>
              <a:tr h="109575">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Оргтехніка</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Принтер, принтер 3 в 1  </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2894499670"/>
                  </a:ext>
                </a:extLst>
              </a:tr>
              <a:tr h="202003">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Вихід в Інтернет (</a:t>
                      </a:r>
                      <a:r>
                        <a:rPr lang="uk-UA" sz="12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к-ть </a:t>
                      </a: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комп’ютерів)</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xmlns="" val="1735878185"/>
                  </a:ext>
                </a:extLst>
              </a:tr>
              <a:tr h="109575">
                <a:tc gridSpan="3">
                  <a:txBody>
                    <a:bodyPr/>
                    <a:lstStyle/>
                    <a:p>
                      <a:pPr marL="228600" algn="ct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Основні показники діяльності бібліотеки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xmlns="" val="2062578616"/>
                  </a:ext>
                </a:extLst>
              </a:tr>
              <a:tr h="166540">
                <a:tc gridSpan="2">
                  <a:txBody>
                    <a:bodyPr/>
                    <a:lstStyle/>
                    <a:p>
                      <a:pPr algn="just">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Основний бібліотечний фонд (без урахування підручників), з них:</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5097</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7578407"/>
                  </a:ext>
                </a:extLst>
              </a:tr>
              <a:tr h="162585">
                <a:tc gridSpan="2">
                  <a:txBody>
                    <a:bodyPr/>
                    <a:lstStyle/>
                    <a:p>
                      <a:pPr marL="381635">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книги та брошури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sz="1400" dirty="0"/>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uk-UA" sz="1400" dirty="0"/>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9412437"/>
                  </a:ext>
                </a:extLst>
              </a:tr>
              <a:tr h="109575">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Фонд підручників, з них:</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5495</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0223452"/>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для учнів 1-4-х класів</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1269</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1733844"/>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для учнів 5-9-х класів</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2552</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7701715"/>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для учнів 10-11-х класів</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1674</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22245845"/>
                  </a:ext>
                </a:extLst>
              </a:tr>
              <a:tr h="109575">
                <a:tc gridSpan="3">
                  <a:txBody>
                    <a:bodyPr/>
                    <a:lstStyle/>
                    <a:p>
                      <a:pPr marL="228600" algn="ct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Робота з користувачами</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extLst>
                  <a:ext uri="{0D108BD9-81ED-4DB2-BD59-A6C34878D82A}">
                    <a16:rowId xmlns:a16="http://schemas.microsoft.com/office/drawing/2014/main" xmlns="" val="1865187235"/>
                  </a:ext>
                </a:extLst>
              </a:tr>
              <a:tr h="209736">
                <a:tc gridSpan="2">
                  <a:txBody>
                    <a:bodyPr/>
                    <a:lstStyle/>
                    <a:p>
                      <a:pPr>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Загальна кількість користувачів (станом на 01.11.2019), з них:</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0934469"/>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учні</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270</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2984138"/>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педагоги</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04423408"/>
                  </a:ext>
                </a:extLst>
              </a:tr>
              <a:tr h="109575">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батьки</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9850836"/>
                  </a:ext>
                </a:extLst>
              </a:tr>
              <a:tr h="202003">
                <a:tc gridSpan="2">
                  <a:txBody>
                    <a:bodyPr/>
                    <a:lstStyle/>
                    <a:p>
                      <a:pPr marL="381635">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представники місцевих громад</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9918817"/>
                  </a:ext>
                </a:extLst>
              </a:tr>
              <a:tr h="210392">
                <a:tc gridSpan="2">
                  <a:txBody>
                    <a:bodyPr/>
                    <a:lstStyle/>
                    <a:p>
                      <a:pPr>
                        <a:lnSpc>
                          <a:spcPct val="107000"/>
                        </a:lnSpc>
                        <a:spcAft>
                          <a:spcPts val="0"/>
                        </a:spcAft>
                      </a:pPr>
                      <a:r>
                        <a:rPr lang="uk-UA" sz="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Кількість відвідувань (середня за місяць) </a:t>
                      </a:r>
                      <a:r>
                        <a:rPr lang="uk-UA" sz="1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5422527"/>
                  </a:ext>
                </a:extLst>
              </a:tr>
              <a:tr h="210392">
                <a:tc gridSpan="2">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Кількість книговидач (середня за місяць) </a:t>
                      </a:r>
                      <a:r>
                        <a:rPr lang="uk-UA" sz="1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0"/>
                        </a:spcAft>
                      </a:pP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uk-UA"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56" marR="33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0406664"/>
                  </a:ext>
                </a:extLst>
              </a:tr>
            </a:tbl>
          </a:graphicData>
        </a:graphic>
      </p:graphicFrame>
      <p:sp>
        <p:nvSpPr>
          <p:cNvPr id="7" name="Заголовок 1"/>
          <p:cNvSpPr txBox="1">
            <a:spLocks/>
          </p:cNvSpPr>
          <p:nvPr/>
        </p:nvSpPr>
        <p:spPr bwMode="auto">
          <a:xfrm>
            <a:off x="2550016" y="6469790"/>
            <a:ext cx="3837904" cy="37111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ru-RU" sz="1600" b="1" dirty="0" smtClean="0">
                <a:solidFill>
                  <a:srgbClr val="0000FF"/>
                </a:solidFill>
                <a:latin typeface="Times New Roman" pitchFamily="18" charset="0"/>
                <a:cs typeface="Times New Roman" pitchFamily="18" charset="0"/>
              </a:rPr>
              <a:t>Директор </a:t>
            </a:r>
            <a:r>
              <a:rPr lang="ru-RU" sz="1600" b="1" dirty="0" err="1" smtClean="0">
                <a:solidFill>
                  <a:srgbClr val="0000FF"/>
                </a:solidFill>
                <a:latin typeface="Times New Roman" pitchFamily="18" charset="0"/>
                <a:cs typeface="Times New Roman" pitchFamily="18" charset="0"/>
              </a:rPr>
              <a:t>ліцею</a:t>
            </a:r>
            <a:r>
              <a:rPr lang="ru-RU" sz="1600" b="1" dirty="0" smtClean="0">
                <a:solidFill>
                  <a:srgbClr val="0000FF"/>
                </a:solidFill>
                <a:latin typeface="Times New Roman" pitchFamily="18" charset="0"/>
                <a:cs typeface="Times New Roman" pitchFamily="18" charset="0"/>
              </a:rPr>
              <a:t>:            </a:t>
            </a:r>
            <a:r>
              <a:rPr lang="ru-RU" sz="1600" b="1" dirty="0" err="1" smtClean="0">
                <a:solidFill>
                  <a:srgbClr val="0000FF"/>
                </a:solidFill>
                <a:latin typeface="Times New Roman" pitchFamily="18" charset="0"/>
                <a:cs typeface="Times New Roman" pitchFamily="18" charset="0"/>
              </a:rPr>
              <a:t>Кухлєєва</a:t>
            </a:r>
            <a:r>
              <a:rPr lang="ru-RU" sz="1600" b="1" dirty="0" smtClean="0">
                <a:solidFill>
                  <a:srgbClr val="0000FF"/>
                </a:solidFill>
                <a:latin typeface="Times New Roman" pitchFamily="18" charset="0"/>
                <a:cs typeface="Times New Roman" pitchFamily="18" charset="0"/>
              </a:rPr>
              <a:t> К.В.</a:t>
            </a:r>
          </a:p>
        </p:txBody>
      </p:sp>
      <p:pic>
        <p:nvPicPr>
          <p:cNvPr id="8" name="Звук 7">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xmlns="" val="57520449"/>
      </p:ext>
    </p:extLst>
  </p:cSld>
  <p:clrMapOvr>
    <a:masterClrMapping/>
  </p:clrMapOvr>
  <mc:AlternateContent xmlns:mc="http://schemas.openxmlformats.org/markup-compatibility/2006">
    <mc:Choice xmlns:p14="http://schemas.microsoft.com/office/powerpoint/2010/main" xmlns="" Requires="p14">
      <p:transition spd="slow" p14:dur="2000" advTm="2903"/>
    </mc:Choice>
    <mc:Fallback>
      <p:transition spd="slow" advTm="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val 22"/>
          <p:cNvSpPr>
            <a:spLocks noChangeArrowheads="1"/>
          </p:cNvSpPr>
          <p:nvPr/>
        </p:nvSpPr>
        <p:spPr bwMode="auto">
          <a:xfrm>
            <a:off x="2195513" y="0"/>
            <a:ext cx="5256212" cy="992188"/>
          </a:xfrm>
          <a:prstGeom prst="ellipse">
            <a:avLst/>
          </a:prstGeom>
          <a:solidFill>
            <a:srgbClr val="00FF00"/>
          </a:solidFill>
          <a:ln w="38100">
            <a:solidFill>
              <a:srgbClr val="0000CC"/>
            </a:solidFill>
            <a:round/>
            <a:headEnd/>
            <a:tailEnd/>
          </a:ln>
        </p:spPr>
        <p:txBody>
          <a:bodyPr wrap="none" anchor="ctr"/>
          <a:lstStyle/>
          <a:p>
            <a:endParaRPr lang="ru-RU"/>
          </a:p>
        </p:txBody>
      </p:sp>
      <p:sp>
        <p:nvSpPr>
          <p:cNvPr id="6147" name="AutoShape 21"/>
          <p:cNvSpPr>
            <a:spLocks noChangeArrowheads="1"/>
          </p:cNvSpPr>
          <p:nvPr/>
        </p:nvSpPr>
        <p:spPr bwMode="auto">
          <a:xfrm>
            <a:off x="0" y="1484313"/>
            <a:ext cx="9144000" cy="5373687"/>
          </a:xfrm>
          <a:prstGeom prst="wedgeRoundRectCallout">
            <a:avLst>
              <a:gd name="adj1" fmla="val 19"/>
              <a:gd name="adj2" fmla="val -60102"/>
              <a:gd name="adj3" fmla="val 16667"/>
            </a:avLst>
          </a:prstGeom>
          <a:solidFill>
            <a:srgbClr val="FFFF00"/>
          </a:solidFill>
          <a:ln w="38100">
            <a:solidFill>
              <a:srgbClr val="800080"/>
            </a:solidFill>
            <a:miter lim="800000"/>
            <a:headEnd/>
            <a:tailEnd/>
          </a:ln>
        </p:spPr>
        <p:txBody>
          <a:bodyPr/>
          <a:lstStyle/>
          <a:p>
            <a:pPr algn="ctr"/>
            <a:endParaRPr lang="ru-RU"/>
          </a:p>
        </p:txBody>
      </p:sp>
      <p:sp>
        <p:nvSpPr>
          <p:cNvPr id="101395" name="Rectangle 19"/>
          <p:cNvSpPr>
            <a:spLocks noChangeArrowheads="1"/>
          </p:cNvSpPr>
          <p:nvPr/>
        </p:nvSpPr>
        <p:spPr bwMode="auto">
          <a:xfrm>
            <a:off x="3132138" y="115888"/>
            <a:ext cx="2919412" cy="646112"/>
          </a:xfrm>
          <a:prstGeom prst="rect">
            <a:avLst/>
          </a:prstGeom>
          <a:noFill/>
          <a:ln w="9525">
            <a:noFill/>
            <a:miter lim="800000"/>
            <a:headEnd/>
            <a:tailEnd/>
          </a:ln>
          <a:effectLst/>
        </p:spPr>
        <p:txBody>
          <a:bodyPr>
            <a:spAutoFit/>
          </a:bodyPr>
          <a:lstStyle/>
          <a:p>
            <a:pPr algn="ctr">
              <a:spcBef>
                <a:spcPct val="20000"/>
              </a:spcBef>
              <a:buClr>
                <a:schemeClr val="hlink"/>
              </a:buClr>
              <a:buFont typeface="Wingdings" pitchFamily="2" charset="2"/>
              <a:buNone/>
              <a:defRPr/>
            </a:pPr>
            <a:r>
              <a:rPr lang="uk-UA" sz="3600" b="1" dirty="0">
                <a:solidFill>
                  <a:srgbClr val="FF0000"/>
                </a:solidFill>
                <a:effectLst>
                  <a:outerShdw blurRad="38100" dist="38100" dir="2700000" algn="tl">
                    <a:srgbClr val="000000"/>
                  </a:outerShdw>
                </a:effectLst>
                <a:latin typeface="Times New Roman" pitchFamily="18" charset="0"/>
              </a:rPr>
              <a:t>Завдання</a:t>
            </a:r>
            <a:r>
              <a:rPr lang="uk-UA" sz="3600" b="1" dirty="0">
                <a:solidFill>
                  <a:srgbClr val="FF0000"/>
                </a:solidFill>
                <a:effectLst>
                  <a:outerShdw blurRad="38100" dist="38100" dir="2700000" algn="tl">
                    <a:srgbClr val="000000"/>
                  </a:outerShdw>
                </a:effectLst>
                <a:latin typeface="Arial" charset="0"/>
              </a:rPr>
              <a:t> :</a:t>
            </a:r>
            <a:r>
              <a:rPr lang="uk-UA" sz="3600" dirty="0">
                <a:latin typeface="Arial" charset="0"/>
              </a:rPr>
              <a:t> </a:t>
            </a:r>
          </a:p>
        </p:txBody>
      </p:sp>
      <p:sp>
        <p:nvSpPr>
          <p:cNvPr id="6149" name="Rectangle 20"/>
          <p:cNvSpPr>
            <a:spLocks noChangeArrowheads="1"/>
          </p:cNvSpPr>
          <p:nvPr/>
        </p:nvSpPr>
        <p:spPr bwMode="auto">
          <a:xfrm>
            <a:off x="395288" y="1136650"/>
            <a:ext cx="8291512" cy="5446713"/>
          </a:xfrm>
          <a:prstGeom prst="rect">
            <a:avLst/>
          </a:prstGeom>
          <a:noFill/>
          <a:ln w="9525">
            <a:noFill/>
            <a:miter lim="800000"/>
            <a:headEnd/>
            <a:tailEnd/>
          </a:ln>
        </p:spPr>
        <p:txBody>
          <a:bodyPr>
            <a:spAutoFit/>
          </a:bodyPr>
          <a:lstStyle/>
          <a:p>
            <a:endParaRPr lang="uk-UA" b="1">
              <a:solidFill>
                <a:srgbClr val="7030A0"/>
              </a:solidFill>
            </a:endParaRPr>
          </a:p>
          <a:p>
            <a:endParaRPr lang="uk-UA" b="1">
              <a:solidFill>
                <a:srgbClr val="7030A0"/>
              </a:solidFill>
            </a:endParaRPr>
          </a:p>
          <a:p>
            <a:pPr>
              <a:buFont typeface="Arial" charset="0"/>
              <a:buChar char="•"/>
            </a:pPr>
            <a:r>
              <a:rPr lang="uk-UA" sz="2400" b="1" i="1">
                <a:latin typeface="Times New Roman" pitchFamily="18" charset="0"/>
                <a:cs typeface="Times New Roman" pitchFamily="18" charset="0"/>
              </a:rPr>
              <a:t>навчити дитину любити книгу; </a:t>
            </a:r>
          </a:p>
          <a:p>
            <a:pPr>
              <a:buFont typeface="Arial" charset="0"/>
              <a:buChar char="•"/>
            </a:pPr>
            <a:r>
              <a:rPr lang="uk-UA" sz="2400" b="1" i="1">
                <a:latin typeface="Times New Roman" pitchFamily="18" charset="0"/>
                <a:cs typeface="Times New Roman" pitchFamily="18" charset="0"/>
              </a:rPr>
              <a:t>навчити сприймати книгу як невичерпне джерело пізнання світу; </a:t>
            </a:r>
          </a:p>
          <a:p>
            <a:pPr>
              <a:buFont typeface="Arial" charset="0"/>
              <a:buChar char="•"/>
            </a:pPr>
            <a:r>
              <a:rPr lang="uk-UA" sz="2400" b="1" i="1">
                <a:solidFill>
                  <a:srgbClr val="000000"/>
                </a:solidFill>
                <a:latin typeface="Times New Roman" pitchFamily="18" charset="0"/>
                <a:cs typeface="Times New Roman" pitchFamily="18" charset="0"/>
              </a:rPr>
              <a:t>виховувати загальну культуру, національну свідомість, шанобливе ставлення до книги як головного джерела знань;</a:t>
            </a:r>
          </a:p>
          <a:p>
            <a:pPr>
              <a:buFont typeface="Arial" charset="0"/>
              <a:buChar char="•"/>
            </a:pPr>
            <a:r>
              <a:rPr lang="uk-UA" sz="2400" b="1" i="1">
                <a:solidFill>
                  <a:srgbClr val="000000"/>
                </a:solidFill>
                <a:latin typeface="Times New Roman" pitchFamily="18" charset="0"/>
                <a:cs typeface="Times New Roman" pitchFamily="18" charset="0"/>
              </a:rPr>
              <a:t>виховувати</a:t>
            </a:r>
            <a:r>
              <a:rPr lang="ru-RU" sz="2400" b="1" i="1">
                <a:latin typeface="Times New Roman" pitchFamily="18" charset="0"/>
                <a:cs typeface="Times New Roman" pitchFamily="18" charset="0"/>
              </a:rPr>
              <a:t> мислячого, вдумливого, грамотного користувача;</a:t>
            </a:r>
          </a:p>
          <a:p>
            <a:pPr>
              <a:buFont typeface="Arial" charset="0"/>
              <a:buChar char="•"/>
            </a:pPr>
            <a:r>
              <a:rPr lang="ru-RU" sz="2400" b="1" i="1">
                <a:latin typeface="Times New Roman" pitchFamily="18" charset="0"/>
                <a:cs typeface="Times New Roman" pitchFamily="18" charset="0"/>
              </a:rPr>
              <a:t>реформувати бібліотеку в таку, яка б включала як традиційні носії інформації, так і сучасні мультимедійні технології</a:t>
            </a:r>
            <a:r>
              <a:rPr lang="uk-UA" sz="2400" b="1" i="1">
                <a:solidFill>
                  <a:srgbClr val="000000"/>
                </a:solidFill>
                <a:latin typeface="Times New Roman" pitchFamily="18" charset="0"/>
                <a:cs typeface="Times New Roman" pitchFamily="18" charset="0"/>
              </a:rPr>
              <a:t> ;</a:t>
            </a:r>
          </a:p>
          <a:p>
            <a:pPr>
              <a:buFont typeface="Arial" charset="0"/>
              <a:buChar char="•"/>
            </a:pPr>
            <a:r>
              <a:rPr lang="uk-UA" sz="2400" b="1" i="1">
                <a:latin typeface="Times New Roman" pitchFamily="18" charset="0"/>
                <a:cs typeface="Times New Roman" pitchFamily="18" charset="0"/>
              </a:rPr>
              <a:t>навчити учнів-читачів користуватися бібліотекою, її фондами та довідково-бібліографічним апаратом.</a:t>
            </a:r>
            <a:endParaRPr lang="ru-RU" sz="2400" b="1" i="1">
              <a:solidFill>
                <a:srgbClr val="161616"/>
              </a:solidFill>
              <a:latin typeface="Times New Roman" pitchFamily="18" charset="0"/>
              <a:cs typeface="Times New Roman" pitchFamily="18" charset="0"/>
            </a:endParaRPr>
          </a:p>
        </p:txBody>
      </p:sp>
      <p:pic>
        <p:nvPicPr>
          <p:cNvPr id="6150" name="Рисунок 2" descr="134343"/>
          <p:cNvPicPr>
            <a:picLocks noChangeAspect="1" noChangeArrowheads="1"/>
          </p:cNvPicPr>
          <p:nvPr/>
        </p:nvPicPr>
        <p:blipFill>
          <a:blip r:embed="rId3" cstate="print"/>
          <a:srcRect/>
          <a:stretch>
            <a:fillRect/>
          </a:stretch>
        </p:blipFill>
        <p:spPr bwMode="auto">
          <a:xfrm>
            <a:off x="0" y="0"/>
            <a:ext cx="1830388" cy="1608138"/>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spd="med" advTm="223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2"/>
          <p:cNvSpPr>
            <a:spLocks noChangeArrowheads="1"/>
          </p:cNvSpPr>
          <p:nvPr/>
        </p:nvSpPr>
        <p:spPr bwMode="auto">
          <a:xfrm>
            <a:off x="1933575" y="195263"/>
            <a:ext cx="6138863" cy="1685925"/>
          </a:xfrm>
          <a:prstGeom prst="ellipse">
            <a:avLst/>
          </a:prstGeom>
          <a:solidFill>
            <a:srgbClr val="00FF00"/>
          </a:solidFill>
          <a:ln w="38100">
            <a:solidFill>
              <a:srgbClr val="0000CC"/>
            </a:solidFill>
            <a:round/>
            <a:headEnd/>
            <a:tailEnd/>
          </a:ln>
        </p:spPr>
        <p:txBody>
          <a:bodyPr wrap="none" anchor="ctr"/>
          <a:lstStyle/>
          <a:p>
            <a:endParaRPr lang="ru-RU"/>
          </a:p>
        </p:txBody>
      </p:sp>
      <p:sp>
        <p:nvSpPr>
          <p:cNvPr id="11267" name="AutoShape 21"/>
          <p:cNvSpPr>
            <a:spLocks noChangeArrowheads="1"/>
          </p:cNvSpPr>
          <p:nvPr/>
        </p:nvSpPr>
        <p:spPr bwMode="auto">
          <a:xfrm>
            <a:off x="247650" y="2338388"/>
            <a:ext cx="8216900" cy="3565525"/>
          </a:xfrm>
          <a:prstGeom prst="wedgeRoundRectCallout">
            <a:avLst>
              <a:gd name="adj1" fmla="val 9875"/>
              <a:gd name="adj2" fmla="val -69727"/>
              <a:gd name="adj3" fmla="val 16667"/>
            </a:avLst>
          </a:prstGeom>
          <a:solidFill>
            <a:srgbClr val="FFFF00"/>
          </a:solidFill>
          <a:ln w="38100">
            <a:solidFill>
              <a:srgbClr val="800080"/>
            </a:solidFill>
            <a:miter lim="800000"/>
            <a:headEnd/>
            <a:tailEnd/>
          </a:ln>
        </p:spPr>
        <p:txBody>
          <a:bodyPr/>
          <a:lstStyle/>
          <a:p>
            <a:pPr algn="ctr"/>
            <a:endParaRPr lang="ru-RU"/>
          </a:p>
        </p:txBody>
      </p:sp>
      <p:sp>
        <p:nvSpPr>
          <p:cNvPr id="101395" name="Rectangle 19"/>
          <p:cNvSpPr>
            <a:spLocks noChangeArrowheads="1"/>
          </p:cNvSpPr>
          <p:nvPr/>
        </p:nvSpPr>
        <p:spPr bwMode="auto">
          <a:xfrm>
            <a:off x="1776413" y="220663"/>
            <a:ext cx="5683250" cy="1311275"/>
          </a:xfrm>
          <a:prstGeom prst="rect">
            <a:avLst/>
          </a:prstGeom>
          <a:noFill/>
          <a:ln w="9525">
            <a:noFill/>
            <a:miter lim="800000"/>
            <a:headEnd/>
            <a:tailEnd/>
          </a:ln>
          <a:effectLst/>
        </p:spPr>
        <p:txBody>
          <a:bodyPr>
            <a:spAutoFit/>
          </a:bodyPr>
          <a:lstStyle/>
          <a:p>
            <a:pPr algn="ctr">
              <a:spcBef>
                <a:spcPct val="20000"/>
              </a:spcBef>
              <a:buClr>
                <a:schemeClr val="hlink"/>
              </a:buClr>
              <a:buFont typeface="Wingdings" pitchFamily="2" charset="2"/>
              <a:buNone/>
              <a:defRPr/>
            </a:pPr>
            <a:r>
              <a:rPr lang="uk-UA" sz="3600" b="1" dirty="0">
                <a:solidFill>
                  <a:srgbClr val="FF0000"/>
                </a:solidFill>
                <a:effectLst>
                  <a:outerShdw blurRad="38100" dist="38100" dir="2700000" algn="tl">
                    <a:srgbClr val="000000"/>
                  </a:outerShdw>
                </a:effectLst>
                <a:latin typeface="Times New Roman" pitchFamily="18" charset="0"/>
              </a:rPr>
              <a:t>Завдання</a:t>
            </a:r>
            <a:r>
              <a:rPr lang="uk-UA" sz="3600" b="1" dirty="0">
                <a:solidFill>
                  <a:srgbClr val="FF0000"/>
                </a:solidFill>
                <a:effectLst>
                  <a:outerShdw blurRad="38100" dist="38100" dir="2700000" algn="tl">
                    <a:srgbClr val="000000"/>
                  </a:outerShdw>
                </a:effectLst>
                <a:latin typeface="Arial" charset="0"/>
              </a:rPr>
              <a:t> </a:t>
            </a:r>
          </a:p>
          <a:p>
            <a:pPr algn="ctr">
              <a:spcBef>
                <a:spcPct val="20000"/>
              </a:spcBef>
              <a:buClr>
                <a:schemeClr val="hlink"/>
              </a:buClr>
              <a:buFont typeface="Wingdings" pitchFamily="2" charset="2"/>
              <a:buNone/>
              <a:defRPr/>
            </a:pPr>
            <a:r>
              <a:rPr lang="uk-UA" sz="3600" b="1" dirty="0">
                <a:solidFill>
                  <a:srgbClr val="FF0000"/>
                </a:solidFill>
                <a:latin typeface="Times New Roman" pitchFamily="18" charset="0"/>
                <a:cs typeface="Times New Roman" pitchFamily="18" charset="0"/>
              </a:rPr>
              <a:t>вчителя + бібліотекаря:</a:t>
            </a:r>
            <a:r>
              <a:rPr lang="uk-UA" sz="3600" dirty="0">
                <a:latin typeface="Times New Roman" pitchFamily="18" charset="0"/>
                <a:cs typeface="Times New Roman" pitchFamily="18" charset="0"/>
              </a:rPr>
              <a:t> </a:t>
            </a:r>
          </a:p>
        </p:txBody>
      </p:sp>
      <p:sp>
        <p:nvSpPr>
          <p:cNvPr id="11269" name="Rectangle 20"/>
          <p:cNvSpPr>
            <a:spLocks noChangeArrowheads="1"/>
          </p:cNvSpPr>
          <p:nvPr/>
        </p:nvSpPr>
        <p:spPr bwMode="auto">
          <a:xfrm>
            <a:off x="303213" y="1779588"/>
            <a:ext cx="7756525" cy="2862262"/>
          </a:xfrm>
          <a:prstGeom prst="rect">
            <a:avLst/>
          </a:prstGeom>
          <a:noFill/>
          <a:ln w="9525">
            <a:noFill/>
            <a:miter lim="800000"/>
            <a:headEnd/>
            <a:tailEnd/>
          </a:ln>
        </p:spPr>
        <p:txBody>
          <a:bodyPr>
            <a:spAutoFit/>
          </a:bodyPr>
          <a:lstStyle/>
          <a:p>
            <a:endParaRPr lang="uk-UA" b="1">
              <a:solidFill>
                <a:srgbClr val="7030A0"/>
              </a:solidFill>
            </a:endParaRPr>
          </a:p>
          <a:p>
            <a:endParaRPr lang="uk-UA" b="1">
              <a:solidFill>
                <a:srgbClr val="7030A0"/>
              </a:solidFill>
            </a:endParaRPr>
          </a:p>
          <a:p>
            <a:r>
              <a:rPr lang="ru-RU" sz="3600" b="1">
                <a:latin typeface="Times New Roman" pitchFamily="18" charset="0"/>
                <a:cs typeface="Times New Roman" pitchFamily="18" charset="0"/>
              </a:rPr>
              <a:t>- виховання людини нової генерації;</a:t>
            </a:r>
            <a:br>
              <a:rPr lang="ru-RU" sz="3600" b="1">
                <a:latin typeface="Times New Roman" pitchFamily="18" charset="0"/>
                <a:cs typeface="Times New Roman" pitchFamily="18" charset="0"/>
              </a:rPr>
            </a:br>
            <a:r>
              <a:rPr lang="ru-RU" sz="3600" b="1">
                <a:latin typeface="Times New Roman" pitchFamily="18" charset="0"/>
                <a:cs typeface="Times New Roman" pitchFamily="18" charset="0"/>
              </a:rPr>
              <a:t>- прищеплення любові до книжки;</a:t>
            </a:r>
            <a:br>
              <a:rPr lang="ru-RU" sz="3600" b="1">
                <a:latin typeface="Times New Roman" pitchFamily="18" charset="0"/>
                <a:cs typeface="Times New Roman" pitchFamily="18" charset="0"/>
              </a:rPr>
            </a:br>
            <a:r>
              <a:rPr lang="ru-RU" sz="3600" b="1">
                <a:latin typeface="Times New Roman" pitchFamily="18" charset="0"/>
                <a:cs typeface="Times New Roman" pitchFamily="18" charset="0"/>
              </a:rPr>
              <a:t>- виховання культури читання;</a:t>
            </a:r>
            <a:br>
              <a:rPr lang="ru-RU" sz="3600" b="1">
                <a:latin typeface="Times New Roman" pitchFamily="18" charset="0"/>
                <a:cs typeface="Times New Roman" pitchFamily="18" charset="0"/>
              </a:rPr>
            </a:br>
            <a:r>
              <a:rPr lang="ru-RU" sz="3600" b="1">
                <a:latin typeface="Times New Roman" pitchFamily="18" charset="0"/>
                <a:cs typeface="Times New Roman" pitchFamily="18" charset="0"/>
              </a:rPr>
              <a:t>- залучення учнів до самоосвіти.</a:t>
            </a:r>
          </a:p>
        </p:txBody>
      </p:sp>
      <p:pic>
        <p:nvPicPr>
          <p:cNvPr id="11270" name="Рисунок 2" descr="134343"/>
          <p:cNvPicPr>
            <a:picLocks noChangeAspect="1" noChangeArrowheads="1"/>
          </p:cNvPicPr>
          <p:nvPr/>
        </p:nvPicPr>
        <p:blipFill>
          <a:blip r:embed="rId3" cstate="print"/>
          <a:srcRect/>
          <a:stretch>
            <a:fillRect/>
          </a:stretch>
        </p:blipFill>
        <p:spPr bwMode="auto">
          <a:xfrm>
            <a:off x="0" y="0"/>
            <a:ext cx="1830388" cy="1608138"/>
          </a:xfrm>
          <a:prstGeom prst="rect">
            <a:avLst/>
          </a:prstGeom>
          <a:noFill/>
          <a:ln w="9525">
            <a:noFill/>
            <a:miter lim="800000"/>
            <a:headEnd/>
            <a:tailEnd/>
          </a:ln>
        </p:spPr>
      </p:pic>
      <p:pic>
        <p:nvPicPr>
          <p:cNvPr id="2" name="Звук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spd="med" advTm="1643">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807</TotalTime>
  <Words>810</Words>
  <Application>Microsoft Office PowerPoint</Application>
  <PresentationFormat>Экран (4:3)</PresentationFormat>
  <Paragraphs>175</Paragraphs>
  <Slides>27</Slides>
  <Notes>0</Notes>
  <HiddenSlides>0</HiddenSlides>
  <MMClips>27</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КЗ «Шелудьківський ліцей імені Героя Радянського Союзу Ю. Є. Кравцова</vt:lpstr>
      <vt:lpstr>Всеукраїнський конкурс «Шкільна бібліотека - 2020»</vt:lpstr>
      <vt:lpstr>Слайд 3</vt:lpstr>
      <vt:lpstr>  </vt:lpstr>
      <vt:lpstr>Слайд 5</vt:lpstr>
      <vt:lpstr>Слайд 6</vt:lpstr>
      <vt:lpstr>Паспорт бібліотеки</vt:lpstr>
      <vt:lpstr>Слайд 8</vt:lpstr>
      <vt:lpstr>Слайд 9</vt:lpstr>
      <vt:lpstr>Слайд 10</vt:lpstr>
      <vt:lpstr>Слайд 11</vt:lpstr>
      <vt:lpstr>Основними напрямами роботи бібліотеки ліцею є: </vt:lpstr>
      <vt:lpstr>Слайд 13</vt:lpstr>
      <vt:lpstr>  Я читач шкільної бібліотеки</vt:lpstr>
      <vt:lpstr>Квест -гра «Знайди казкового героя»</vt:lpstr>
      <vt:lpstr>День першокласника  «Школяриками ми стали – до бібліотеки завітали»</vt:lpstr>
      <vt:lpstr>Посвята в читачі</vt:lpstr>
      <vt:lpstr>        Гра– вікторина        «Казковий світ»</vt:lpstr>
      <vt:lpstr>День бібліотворчості  «Читаємо, малюємо,граємо»</vt:lpstr>
      <vt:lpstr>День бібліотворчості  «Читаємо, малюємо,граємо»</vt:lpstr>
      <vt:lpstr>Буккросинг  «Вільна книжка – у вільнечитання» </vt:lpstr>
      <vt:lpstr>Виставкова діяльність</vt:lpstr>
      <vt:lpstr>Слайд 23</vt:lpstr>
      <vt:lpstr> Анкета вивчення читацьких інтересів(для батьків)   </vt:lpstr>
      <vt:lpstr>Поради батькам </vt:lpstr>
      <vt:lpstr>                                                        Любіть роботу,                             яку Ви виконуєте,                        і тоді  жодного дня у                                  Вас не буде робочого.                                                Конфуцій </vt:lpstr>
      <vt:lpstr> Дякую за увагу!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Инна</dc:creator>
  <cp:lastModifiedBy>PC</cp:lastModifiedBy>
  <cp:revision>49</cp:revision>
  <dcterms:created xsi:type="dcterms:W3CDTF">2015-02-12T10:32:15Z</dcterms:created>
  <dcterms:modified xsi:type="dcterms:W3CDTF">2006-12-31T23:16:21Z</dcterms:modified>
</cp:coreProperties>
</file>