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2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84A50-9ACF-44DF-B2D7-1D4A8D8271E2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BAF96-5E3B-477A-9146-7CE476E1F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4587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F97BEA-B55F-407A-8C0E-A0D25A332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26F05F5-9989-4577-829D-F75C54BDCB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92712F2-69B7-4A65-92E4-3E1AACE26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096B-799C-41BD-8303-07A234875A00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040596D-B445-4134-816B-58834B276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960D168-C4BB-4C44-9192-A662C9CA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916D-ED05-41CB-A38B-3219C8A8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0146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618F33-05F2-4900-A9EB-31B007509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9796D5A-A509-4345-8EC5-1EC5C5D5C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B1FDCD8-DE7B-45DE-BD68-7BD6B1AEC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096B-799C-41BD-8303-07A234875A00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E7FCAF3-B3EB-4950-8E38-D2A2CE104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269005C-9287-4F66-9611-370472DFE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916D-ED05-41CB-A38B-3219C8A8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7980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75FD889-1E46-4441-AE6E-026D3A342C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665BE1E-8CD5-4C77-B16A-01B7AFF44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2E81413-5886-4A46-B673-75F2856BE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096B-799C-41BD-8303-07A234875A00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44F9772-5FA4-441F-9A08-1815707F3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2869BE2-8359-429A-9AEF-2192E351F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916D-ED05-41CB-A38B-3219C8A8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7143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2A22C9-AC9F-474D-8024-77D9B2593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F80D307-5BB7-42A6-BEF0-1D2BD36E7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18981DE-1F12-4751-922F-2988DDA08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096B-799C-41BD-8303-07A234875A00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AFF5B91-3AF9-496D-A763-6EB7B039F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4ED3E78-5231-48EE-9AE2-0A40583E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916D-ED05-41CB-A38B-3219C8A8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5909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832BB5-BF1A-4C05-A85F-BDDC3918F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1099099-7300-49D0-BDE3-38B6C10BF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490D4AF-B2A8-42FD-BD22-B77D2F06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096B-799C-41BD-8303-07A234875A00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89C6E95-FDD0-4F6F-BE1C-4F89DA819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139DB9D-71EC-4AA3-8796-DA6381F32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916D-ED05-41CB-A38B-3219C8A8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9501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59513A-FC0F-45A0-84F0-F4034C741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D1ED72C-4DFC-40E6-8CC3-4C47B5283E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26F2331-A25C-4ED3-8C2D-ACCECB332F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7B97578-9DE5-4671-B65C-12C5E397A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096B-799C-41BD-8303-07A234875A00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E698F89-7317-408F-82DB-272523B17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59E7E59-5590-48D1-94A1-C9375EB8B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916D-ED05-41CB-A38B-3219C8A8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2227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4B8B22-D86B-4FE4-AC0D-4B9C66854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6A0CFF2-888F-425B-94DD-534347DE8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2EB29B8-BF10-465C-8EAE-40921A5A9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2509417-D7D0-4CDB-807A-9C3C74661D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32A9896-F1CE-4BFE-97B8-764A887F9B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00D54DF-7C98-4C29-976A-7AA1E5594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096B-799C-41BD-8303-07A234875A00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79EBEB8-771F-48F5-BBB9-BA1ABBAE2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C8DE9BD-82D6-4A44-A637-F36C0E6AD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916D-ED05-41CB-A38B-3219C8A8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6830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9C7913-4ACC-4657-A573-C4928540D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4D8AF09-00CF-468E-B172-77CE04295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096B-799C-41BD-8303-07A234875A00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24D0324-66A3-4469-8438-3B2B7A952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C1E8655-1A62-4DA7-97EB-59013DDE6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916D-ED05-41CB-A38B-3219C8A8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3012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CA65921-A957-48B3-A1BE-01B6F60EC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096B-799C-41BD-8303-07A234875A00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BDEF0CB-6E52-47D6-BAA9-181BF8420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D4A349C-782F-41C3-A9EF-E1FD97DD0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916D-ED05-41CB-A38B-3219C8A8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216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54F1FF-FBCA-413E-8376-59470046D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1A75A93-C7B7-4DF8-B4EC-9E1DB1D03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56149E6-73C1-4BC0-B4BE-7BEFB2128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AE0C6CC-F193-4E0B-90BA-293D1BFC0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096B-799C-41BD-8303-07A234875A00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B5DEEB-DCC2-4BBF-B52D-A05418F48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C6E5D51-DA39-4BEC-B5F7-1BB770236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916D-ED05-41CB-A38B-3219C8A8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3741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1E3C17-0649-489F-83F3-ABE7705F5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8484346-2EF2-4840-B486-7CD0B2206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AC84637-E8F5-4E09-BCD7-5ACA79CC4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DC9ECA0-A824-4FE0-A95C-216B32E15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096B-799C-41BD-8303-07A234875A00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F4A11BD-E5DD-4233-93D7-3154328C4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3FAE488-D7DD-41D2-A940-F02C67365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916D-ED05-41CB-A38B-3219C8A8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1117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EA5229-6698-40A3-91CD-226FAD15A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E20F9FE-8CCD-4B5F-87C5-C7F3EF8D5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14FBE7E-4672-4566-AEA3-E677115BC6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8096B-799C-41BD-8303-07A234875A00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0AED506-4E51-441C-8B31-13E622DB0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D502C45-D2BA-4736-B9DB-403472253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3916D-ED05-41CB-A38B-3219C8A8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606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eg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1825071-15F1-4D88-95AB-173BCA8813F3}"/>
              </a:ext>
            </a:extLst>
          </p:cNvPr>
          <p:cNvSpPr/>
          <p:nvPr/>
        </p:nvSpPr>
        <p:spPr>
          <a:xfrm>
            <a:off x="141267" y="409873"/>
            <a:ext cx="11909465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i="1" dirty="0">
                <a:ln w="0"/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Звіт про проведення Всеукраїнського місячника шкільних бібліотек під гаслом </a:t>
            </a:r>
          </a:p>
          <a:p>
            <a:pPr algn="ctr"/>
            <a:r>
              <a:rPr lang="uk-UA" sz="4000" i="1" dirty="0">
                <a:ln w="0"/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«Бібліотека Нової української школи – </a:t>
            </a:r>
          </a:p>
          <a:p>
            <a:pPr algn="ctr"/>
            <a:r>
              <a:rPr lang="uk-UA" sz="4000" i="1" dirty="0">
                <a:ln w="0"/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простір для освітніх можливостей </a:t>
            </a:r>
          </a:p>
          <a:p>
            <a:pPr algn="ctr"/>
            <a:r>
              <a:rPr lang="uk-UA" sz="4000" i="1" dirty="0">
                <a:ln w="0"/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кожного учня»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5C1AEC-2F01-46A9-A7C4-2CFB82C408C0}"/>
              </a:ext>
            </a:extLst>
          </p:cNvPr>
          <p:cNvSpPr txBox="1"/>
          <p:nvPr/>
        </p:nvSpPr>
        <p:spPr>
          <a:xfrm>
            <a:off x="6555035" y="5109821"/>
            <a:ext cx="5141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Бібліотека Слобожанського ліцею №1</a:t>
            </a:r>
          </a:p>
          <a:p>
            <a:r>
              <a:rPr lang="uk-UA" sz="2000" i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Зміївської районної ради</a:t>
            </a:r>
          </a:p>
          <a:p>
            <a:r>
              <a:rPr lang="uk-UA" sz="2000" i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Харківської області</a:t>
            </a:r>
            <a:endParaRPr lang="ru-RU" sz="2000" i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4498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extBox 1">
            <a:extLst>
              <a:ext uri="{FF2B5EF4-FFF2-40B4-BE49-F238E27FC236}">
                <a16:creationId xmlns:a16="http://schemas.microsoft.com/office/drawing/2014/main" xmlns="" id="{030C3287-CB9A-4530-907C-D032432B7381}"/>
              </a:ext>
            </a:extLst>
          </p:cNvPr>
          <p:cNvSpPr txBox="1"/>
          <p:nvPr/>
        </p:nvSpPr>
        <p:spPr>
          <a:xfrm>
            <a:off x="192881" y="142876"/>
            <a:ext cx="12108657" cy="6740307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Заходи,</a:t>
            </a:r>
          </a:p>
          <a:p>
            <a:pPr algn="ctr"/>
            <a:r>
              <a:rPr lang="uk-UA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які проходили в бібліотеці </a:t>
            </a:r>
          </a:p>
          <a:p>
            <a:pPr algn="ctr"/>
            <a:r>
              <a:rPr lang="uk-UA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Слобожанського ліцею №1 </a:t>
            </a:r>
          </a:p>
          <a:p>
            <a:pPr algn="ctr"/>
            <a:endParaRPr lang="uk-UA" sz="3600" b="1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фотокрос</a:t>
            </a:r>
            <a:r>
              <a:rPr lang="ru-RU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- «</a:t>
            </a:r>
            <a:r>
              <a:rPr lang="ru-RU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Моє</a:t>
            </a:r>
            <a:r>
              <a:rPr lang="ru-RU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хобі</a:t>
            </a:r>
            <a:r>
              <a:rPr lang="ru-RU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– </a:t>
            </a:r>
            <a:r>
              <a:rPr lang="ru-RU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читання</a:t>
            </a:r>
            <a:r>
              <a:rPr lang="ru-RU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дублер-шоу - «</a:t>
            </a:r>
            <a:r>
              <a:rPr lang="ru-RU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Бібліотекар</a:t>
            </a:r>
            <a:r>
              <a:rPr lang="ru-RU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на перерву»;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благодійна</a:t>
            </a:r>
            <a:r>
              <a:rPr lang="ru-RU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акція</a:t>
            </a:r>
            <a:r>
              <a:rPr lang="ru-RU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- «Книжка в </a:t>
            </a:r>
            <a:r>
              <a:rPr lang="ru-RU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дарунок</a:t>
            </a:r>
            <a:r>
              <a:rPr lang="ru-RU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бібліотеці</a:t>
            </a:r>
            <a:r>
              <a:rPr lang="ru-RU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читацький</a:t>
            </a:r>
            <a:r>
              <a:rPr lang="ru-RU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паркан</a:t>
            </a:r>
            <a:r>
              <a:rPr lang="ru-RU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- «Я люблю нашу </a:t>
            </a:r>
            <a:r>
              <a:rPr lang="ru-RU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бібліотеку</a:t>
            </a:r>
            <a:r>
              <a:rPr lang="ru-RU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круглий</a:t>
            </a:r>
            <a:r>
              <a:rPr lang="ru-RU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стіл</a:t>
            </a:r>
            <a:r>
              <a:rPr lang="ru-RU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- «</a:t>
            </a:r>
            <a:r>
              <a:rPr lang="ru-RU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Бібліотека+НУШ</a:t>
            </a:r>
            <a:r>
              <a:rPr lang="ru-RU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= </a:t>
            </a:r>
            <a:r>
              <a:rPr lang="ru-RU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співпраця</a:t>
            </a:r>
            <a:r>
              <a:rPr lang="ru-RU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на </a:t>
            </a:r>
            <a:r>
              <a:rPr lang="ru-RU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користь</a:t>
            </a:r>
            <a:r>
              <a:rPr lang="ru-RU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майбутнього</a:t>
            </a:r>
            <a:r>
              <a:rPr lang="ru-RU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xmlns="" val="3479561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89895F6-23CF-44E5-8706-2DB8F21878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61805">
            <a:off x="215413" y="399825"/>
            <a:ext cx="4589329" cy="27613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59405F0-5779-46AC-8EE2-180B1CBC8E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18"/>
          <a:stretch/>
        </p:blipFill>
        <p:spPr>
          <a:xfrm rot="764870">
            <a:off x="8380979" y="279119"/>
            <a:ext cx="3124101" cy="53197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81F344-F458-405F-912D-21916E3D7857}"/>
              </a:ext>
            </a:extLst>
          </p:cNvPr>
          <p:cNvSpPr txBox="1"/>
          <p:nvPr/>
        </p:nvSpPr>
        <p:spPr>
          <a:xfrm>
            <a:off x="955914" y="3888780"/>
            <a:ext cx="54877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Багато учнів зацікавилися фотокросом, який був проведений у 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Instagram</a:t>
            </a:r>
            <a:r>
              <a:rPr lang="uk-UA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 та з задоволення виставляли свої фото під час читання улюбленої книги. 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1046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83C8F0B-DF82-4006-8788-3ECAEE548D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417" b="28333"/>
          <a:stretch/>
        </p:blipFill>
        <p:spPr>
          <a:xfrm>
            <a:off x="4320942" y="2319442"/>
            <a:ext cx="3357147" cy="3655560"/>
          </a:xfrm>
          <a:prstGeom prst="rect">
            <a:avLst/>
          </a:prstGeom>
          <a:effectLst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099F39E-EF25-4A69-B1BA-7D14D4F888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434" r="8907" b="35260"/>
          <a:stretch/>
        </p:blipFill>
        <p:spPr>
          <a:xfrm>
            <a:off x="3780026" y="89183"/>
            <a:ext cx="4045382" cy="21745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37A9356-93AE-4967-976C-AB4C691329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98" r="6425"/>
          <a:stretch/>
        </p:blipFill>
        <p:spPr>
          <a:xfrm rot="20365069">
            <a:off x="265113" y="511797"/>
            <a:ext cx="3799156" cy="29080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71E36B1-F1CC-44C6-97C4-DDA02E8BB6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49" t="13658" r="16927" b="10732"/>
          <a:stretch/>
        </p:blipFill>
        <p:spPr>
          <a:xfrm rot="760308">
            <a:off x="7965423" y="479917"/>
            <a:ext cx="4031718" cy="30533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B4441DD-F504-478F-B583-B30089E2E8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0" t="20813" b="1300"/>
          <a:stretch/>
        </p:blipFill>
        <p:spPr>
          <a:xfrm rot="20296618">
            <a:off x="274237" y="4026292"/>
            <a:ext cx="3647666" cy="21895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D9A185-DF94-4EFD-9482-61EB16258B9D}"/>
              </a:ext>
            </a:extLst>
          </p:cNvPr>
          <p:cNvSpPr txBox="1"/>
          <p:nvPr/>
        </p:nvSpPr>
        <p:spPr>
          <a:xfrm>
            <a:off x="7422870" y="4440091"/>
            <a:ext cx="47691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Вс</a:t>
            </a:r>
            <a:r>
              <a:rPr lang="uk-UA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і бажаючі учні Слобожанського ліцею №1 мали змогу завітати до бібліотеки та спробувати себе у ролі бібліотекара на перерві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361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896A93B-C208-4C2A-96CD-40185A9A5D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67" r="13229"/>
          <a:stretch/>
        </p:blipFill>
        <p:spPr>
          <a:xfrm>
            <a:off x="3886553" y="2698176"/>
            <a:ext cx="4376386" cy="29400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F9564F8-289B-4645-BF19-F8F81E5A42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08" t="16041" r="5729" b="11459"/>
          <a:stretch/>
        </p:blipFill>
        <p:spPr>
          <a:xfrm rot="557230">
            <a:off x="7971770" y="3704615"/>
            <a:ext cx="4135772" cy="27243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DA7C782-06BE-4015-BA2E-0EFB3CF83514}"/>
              </a:ext>
            </a:extLst>
          </p:cNvPr>
          <p:cNvSpPr txBox="1"/>
          <p:nvPr/>
        </p:nvSpPr>
        <p:spPr>
          <a:xfrm>
            <a:off x="-2" y="3298696"/>
            <a:ext cx="392906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Учні початкових класів взяли активну участь в акції «Книжка в дарунок бібліотеці». Завдяки акції бібліотечний фонд поповнився на 390 примірників цікавих та сучасних дитячих книжок.</a:t>
            </a:r>
            <a:endParaRPr lang="ru-RU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99CF33D-63BF-459D-AC7F-A9996782FA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7853" y="113210"/>
            <a:ext cx="4036294" cy="22704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F834158-31A3-4EBE-815F-7ABA7BF7C0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84" t="16250" r="2527" b="6250"/>
          <a:stretch/>
        </p:blipFill>
        <p:spPr>
          <a:xfrm rot="20876821">
            <a:off x="217016" y="526233"/>
            <a:ext cx="4056767" cy="25068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6CD5553-3572-48B2-8FDB-240F404A0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041" r="2760"/>
          <a:stretch/>
        </p:blipFill>
        <p:spPr>
          <a:xfrm rot="521166">
            <a:off x="8006909" y="409737"/>
            <a:ext cx="4122535" cy="257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8740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2D444A5-B29F-4951-A7D1-0AADB4851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00476">
            <a:off x="483935" y="1919581"/>
            <a:ext cx="3451930" cy="46025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233D26A-2792-4173-97B1-FF804E44DD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99" b="8416"/>
          <a:stretch/>
        </p:blipFill>
        <p:spPr>
          <a:xfrm rot="516036">
            <a:off x="8198255" y="1693649"/>
            <a:ext cx="3684756" cy="49164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F566830-3255-4FFE-A02A-86E8CE98BAF3}"/>
              </a:ext>
            </a:extLst>
          </p:cNvPr>
          <p:cNvSpPr txBox="1"/>
          <p:nvPr/>
        </p:nvSpPr>
        <p:spPr>
          <a:xfrm>
            <a:off x="4201439" y="2694314"/>
            <a:ext cx="37891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Протягом місяця в бібліотеці було встановлено імпровізований паркан, на якому учні мали змогу залишити свої малюнки</a:t>
            </a:r>
          </a:p>
          <a:p>
            <a:pPr algn="ctr"/>
            <a:r>
              <a:rPr lang="uk-UA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та побажання до роботи бібліотеки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19DAAAA-BF44-4999-A352-A8F3F8E181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3532" y="0"/>
            <a:ext cx="4726237" cy="265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7284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44F722F-08BF-4D58-9AFF-28C875371274}"/>
              </a:ext>
            </a:extLst>
          </p:cNvPr>
          <p:cNvSpPr txBox="1"/>
          <p:nvPr/>
        </p:nvSpPr>
        <p:spPr>
          <a:xfrm>
            <a:off x="0" y="980382"/>
            <a:ext cx="12192000" cy="95410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sz="38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Круглий</a:t>
            </a:r>
            <a:r>
              <a:rPr lang="ru-RU" sz="3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38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стіл</a:t>
            </a:r>
            <a:r>
              <a:rPr lang="ru-RU" sz="3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: </a:t>
            </a:r>
          </a:p>
          <a:p>
            <a:pPr algn="ctr"/>
            <a:r>
              <a:rPr lang="ru-RU" sz="3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«</a:t>
            </a:r>
            <a:r>
              <a:rPr lang="ru-RU" sz="38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Бібліотека+НУШ</a:t>
            </a:r>
            <a:r>
              <a:rPr lang="ru-RU" sz="3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= </a:t>
            </a:r>
            <a:r>
              <a:rPr lang="ru-RU" sz="38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співпраця</a:t>
            </a:r>
            <a:r>
              <a:rPr lang="ru-RU" sz="3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на </a:t>
            </a:r>
            <a:r>
              <a:rPr lang="ru-RU" sz="38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користь</a:t>
            </a:r>
            <a:r>
              <a:rPr lang="ru-RU" sz="3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38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майбутнього</a:t>
            </a:r>
            <a:r>
              <a:rPr lang="ru-RU" sz="3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E80C3BD-DF61-482B-87D5-AB09842AA7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69958">
            <a:off x="253415" y="1554764"/>
            <a:ext cx="3193208" cy="23949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6D2A1A0-A8EF-458F-8B48-C87E42A6A4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854" b="15155"/>
          <a:stretch/>
        </p:blipFill>
        <p:spPr>
          <a:xfrm rot="550198">
            <a:off x="8743821" y="1581624"/>
            <a:ext cx="3362785" cy="2455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3796B2-EE18-453C-8C70-F083B333F296}"/>
              </a:ext>
            </a:extLst>
          </p:cNvPr>
          <p:cNvSpPr txBox="1"/>
          <p:nvPr/>
        </p:nvSpPr>
        <p:spPr>
          <a:xfrm>
            <a:off x="99153" y="4180344"/>
            <a:ext cx="118541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Вчителі початкових класів Слобожанського ліцею №1 разом з бібліотекарами взяли участь у обговоренні роботи бібліотеки у рамках проекту «Нова українська школа». Адже, сучасна шкільна бібліотека – це не тільки місце зберігання інформації, а, насамперед, інформаційно-ресурсний центр, що має здійснювати повноцінне інформаційне та методичне забезпечення </a:t>
            </a:r>
          </a:p>
          <a:p>
            <a:pPr algn="ctr"/>
            <a:r>
              <a:rPr lang="uk-UA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навчально-виховного процесу.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75D212C-B4B9-4EC9-82FE-0F31A73F90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727" r="3388"/>
          <a:stretch/>
        </p:blipFill>
        <p:spPr>
          <a:xfrm>
            <a:off x="3533570" y="1221946"/>
            <a:ext cx="5124859" cy="279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5150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090206B-14D6-49D2-B9B5-56D08DB18498}"/>
              </a:ext>
            </a:extLst>
          </p:cNvPr>
          <p:cNvSpPr txBox="1"/>
          <p:nvPr/>
        </p:nvSpPr>
        <p:spPr>
          <a:xfrm>
            <a:off x="0" y="702230"/>
            <a:ext cx="1175861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8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Дякуємо за увагу!</a:t>
            </a:r>
          </a:p>
          <a:p>
            <a:pPr algn="ctr"/>
            <a:endParaRPr lang="uk-UA" sz="4400" b="1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endParaRPr lang="uk-UA" sz="4400" b="1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endParaRPr lang="uk-UA" sz="4400" b="1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r"/>
            <a:r>
              <a:rPr lang="uk-UA" sz="36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 повагою бібліотекарі </a:t>
            </a:r>
          </a:p>
          <a:p>
            <a:pPr algn="r"/>
            <a:r>
              <a:rPr lang="uk-UA" sz="36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Слобожанського ліцею №1</a:t>
            </a:r>
          </a:p>
          <a:p>
            <a:pPr algn="r"/>
            <a:r>
              <a:rPr lang="uk-UA" sz="36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Вербецька Л.М.</a:t>
            </a:r>
          </a:p>
          <a:p>
            <a:pPr algn="r"/>
            <a:r>
              <a:rPr lang="uk-UA" sz="36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Пугачьова О.В.</a:t>
            </a:r>
            <a:endParaRPr lang="ru-RU" sz="4400" b="1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4790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267</Words>
  <Application>Microsoft Office PowerPoint</Application>
  <PresentationFormat>Произвольный</PresentationFormat>
  <Paragraphs>33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MSI</cp:lastModifiedBy>
  <cp:revision>27</cp:revision>
  <dcterms:created xsi:type="dcterms:W3CDTF">2019-10-21T08:03:34Z</dcterms:created>
  <dcterms:modified xsi:type="dcterms:W3CDTF">2019-11-04T14:36:12Z</dcterms:modified>
</cp:coreProperties>
</file>