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Default Extension="wdp" ContentType="image/vnd.ms-photo"/>
  <Default Extension="gif" ContentType="image/gif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2" r:id="rId5"/>
    <p:sldId id="258" r:id="rId6"/>
    <p:sldId id="260" r:id="rId7"/>
    <p:sldId id="261" r:id="rId8"/>
    <p:sldId id="265" r:id="rId9"/>
    <p:sldId id="263" r:id="rId10"/>
    <p:sldId id="266" r:id="rId11"/>
    <p:sldId id="267" r:id="rId12"/>
    <p:sldId id="269" r:id="rId13"/>
    <p:sldId id="273" r:id="rId14"/>
    <p:sldId id="271" r:id="rId15"/>
    <p:sldId id="272" r:id="rId16"/>
    <p:sldId id="270" r:id="rId17"/>
  </p:sldIdLst>
  <p:sldSz cx="9144000" cy="6858000" type="screen4x3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10"/>
        <p:sld r:id="rId9"/>
        <p:sld r:id="rId12"/>
        <p:sld r:id="rId11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99FF66"/>
    <a:srgbClr val="006600"/>
    <a:srgbClr val="8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0042A-62F6-43CF-91E9-7386EFE828D4}" type="datetimeFigureOut">
              <a:rPr lang="uk-UA" smtClean="0"/>
              <a:pPr/>
              <a:t>08.11.2019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B35A5-7D52-4DE2-9B67-CC8D138D603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92185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B35A5-7D52-4DE2-9B67-CC8D138D6033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20110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76" r="12600"/>
          <a:stretch/>
        </p:blipFill>
        <p:spPr bwMode="auto">
          <a:xfrm>
            <a:off x="4572000" y="2012051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-45000"/>
                    </a14:imgEffect>
                    <a14:imgEffect>
                      <a14:brightnessContrast bright="28000" contrast="-31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3543">
            <a:off x="3642434" y="1713882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.kam-solnyshko.ru/u/fd/fbdb4e904b11e5a2f1bbf5530a7ed6/-/img%20%281%29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28" r="5049"/>
          <a:stretch/>
        </p:blipFill>
        <p:spPr bwMode="auto">
          <a:xfrm>
            <a:off x="0" y="4365104"/>
            <a:ext cx="9144000" cy="27432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 userDrawn="1"/>
        </p:nvSpPr>
        <p:spPr>
          <a:xfrm>
            <a:off x="4918697" y="5478664"/>
            <a:ext cx="4216591" cy="1296144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5090" y="404665"/>
            <a:ext cx="8221366" cy="108012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8697" y="5478664"/>
            <a:ext cx="4216591" cy="1368152"/>
          </a:xfr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gradFill flip="none" rotWithShape="1">
          <a:gsLst>
            <a:gs pos="0">
              <a:srgbClr val="99FF66"/>
            </a:gs>
            <a:gs pos="57000">
              <a:schemeClr val="accent1">
                <a:tint val="44500"/>
                <a:satMod val="160000"/>
              </a:schemeClr>
            </a:gs>
            <a:gs pos="100000">
              <a:srgbClr val="92D0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 userDrawn="1"/>
        </p:nvSpPr>
        <p:spPr>
          <a:xfrm>
            <a:off x="455090" y="404665"/>
            <a:ext cx="8221366" cy="1080119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76" r="12600"/>
          <a:stretch/>
        </p:blipFill>
        <p:spPr bwMode="auto">
          <a:xfrm rot="2062218">
            <a:off x="7232974" y="4026964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-24000"/>
                    </a14:imgEffect>
                    <a14:imgEffect>
                      <a14:brightnessContrast bright="-7000" contrast="-2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761">
            <a:off x="6303408" y="3728795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gradFill flip="none" rotWithShape="1">
          <a:gsLst>
            <a:gs pos="0">
              <a:srgbClr val="99FF66"/>
            </a:gs>
            <a:gs pos="28000">
              <a:schemeClr val="accent1">
                <a:tint val="44500"/>
                <a:satMod val="160000"/>
              </a:schemeClr>
            </a:gs>
            <a:gs pos="100000">
              <a:srgbClr val="92D05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55090" y="404665"/>
            <a:ext cx="8221366" cy="1080119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600200"/>
            <a:ext cx="40427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http://i.kam-solnyshko.ru/u/fd/fbdb4e904b11e5a2f1bbf5530a7ed6/-/img%20%281%29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19000"/>
                    </a14:imgEffect>
                    <a14:imgEffect>
                      <a14:brightnessContrast contrast="-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28" r="5049"/>
          <a:stretch/>
        </p:blipFill>
        <p:spPr bwMode="auto">
          <a:xfrm>
            <a:off x="0" y="5229200"/>
            <a:ext cx="9144000" cy="18791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 userDrawn="1"/>
        </p:nvSpPr>
        <p:spPr>
          <a:xfrm>
            <a:off x="455091" y="1700808"/>
            <a:ext cx="3972894" cy="4320480"/>
          </a:xfrm>
          <a:prstGeom prst="roundRect">
            <a:avLst/>
          </a:prstGeom>
          <a:noFill/>
          <a:ln w="50800">
            <a:solidFill>
              <a:srgbClr val="99FF66"/>
            </a:solidFill>
            <a:prstDash val="solid"/>
            <a:round/>
          </a:ln>
          <a:effectLst>
            <a:outerShdw blurRad="63500" sx="102000" sy="102000" algn="ctr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4716016" y="1675112"/>
            <a:ext cx="3960440" cy="4320480"/>
          </a:xfrm>
          <a:prstGeom prst="roundRect">
            <a:avLst/>
          </a:prstGeom>
          <a:noFill/>
          <a:ln w="50800">
            <a:solidFill>
              <a:srgbClr val="99FF66"/>
            </a:solidFill>
            <a:prstDash val="solid"/>
            <a:round/>
          </a:ln>
          <a:effectLst>
            <a:outerShdw blurRad="63500" sx="102000" sy="102000" algn="ctr" rotWithShape="0">
              <a:schemeClr val="accent3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gradFill flip="none" rotWithShape="1">
          <a:gsLst>
            <a:gs pos="0">
              <a:srgbClr val="99FF66"/>
            </a:gs>
            <a:gs pos="63000">
              <a:schemeClr val="accent1">
                <a:tint val="44500"/>
                <a:satMod val="160000"/>
              </a:schemeClr>
            </a:gs>
            <a:gs pos="100000">
              <a:srgbClr val="92D0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4000"/>
                    </a14:imgEffect>
                    <a14:imgEffect>
                      <a14:brightnessContrast bright="-7000" contrast="-2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604">
            <a:off x="6477953" y="3728794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4000"/>
                    </a14:imgEffect>
                    <a14:imgEffect>
                      <a14:brightnessContrast bright="-7000" contrast="-2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0742" flipH="1">
            <a:off x="-38655" y="3739698"/>
            <a:ext cx="2442392" cy="333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76" r="12600"/>
          <a:stretch/>
        </p:blipFill>
        <p:spPr bwMode="auto">
          <a:xfrm>
            <a:off x="3779912" y="5544607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 shadeToTitle="1"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95536" y="1772816"/>
            <a:ext cx="8280920" cy="1440160"/>
          </a:xfrm>
          <a:prstGeom prst="roundRect">
            <a:avLst/>
          </a:prstGeom>
          <a:solidFill>
            <a:srgbClr val="99FF66">
              <a:alpha val="75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080120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772816"/>
            <a:ext cx="8265246" cy="1386383"/>
          </a:xfrm>
        </p:spPr>
        <p:txBody>
          <a:bodyPr anchor="b"/>
          <a:lstStyle>
            <a:lvl1pPr marL="0" indent="0" algn="just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14" descr="https://r.mtdata.ru/r480x-/u19/photo0F6F/20890808034-0/origina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667" b="96667" l="10000" r="90000"/>
                    </a14:imgEffect>
                    <a14:imgEffect>
                      <a14:brightnessContrast contrast="-6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76" r="12600"/>
          <a:stretch/>
        </p:blipFill>
        <p:spPr bwMode="auto">
          <a:xfrm rot="2062218">
            <a:off x="2927320" y="4441526"/>
            <a:ext cx="1339414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6553199" y="60683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16" descr="http://photoshopia.ru/clipart/data/1319/medium/1442769904315_photoshopia_r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6000" contrast="-2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761">
            <a:off x="1503468" y="3682510"/>
            <a:ext cx="2721658" cy="3332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>
        <p15:prstTrans prst="curtains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455090" y="404665"/>
            <a:ext cx="8221366" cy="1080119"/>
          </a:xfrm>
          <a:prstGeom prst="roundRect">
            <a:avLst/>
          </a:prstGeom>
          <a:solidFill>
            <a:srgbClr val="99FF66">
              <a:alpha val="66000"/>
            </a:srgbClr>
          </a:solidFill>
          <a:ln w="50800">
            <a:solidFill>
              <a:srgbClr val="92D05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1" r:id="rId5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>
        <p15:prstTrans prst="curtains"/>
      </p:transition>
    </mc:Choice>
    <mc:Fallback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p3"/><Relationship Id="rId7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microsoft.com/office/2007/relationships/media" Target="../media/media13.m4a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audio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jpeg"/><Relationship Id="rId12" Type="http://schemas.openxmlformats.org/officeDocument/2006/relationships/image" Target="../media/image70.png"/><Relationship Id="rId17" Type="http://schemas.openxmlformats.org/officeDocument/2006/relationships/image" Target="../media/image10.png"/><Relationship Id="rId2" Type="http://schemas.openxmlformats.org/officeDocument/2006/relationships/audio" Target="../media/media14.m4a"/><Relationship Id="rId16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5" Type="http://schemas.openxmlformats.org/officeDocument/2006/relationships/image" Target="../media/image73.gif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jpeg"/><Relationship Id="rId12" Type="http://schemas.microsoft.com/office/2007/relationships/media" Target="../media/media15.m4a"/><Relationship Id="rId2" Type="http://schemas.openxmlformats.org/officeDocument/2006/relationships/audio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4.jpeg"/><Relationship Id="rId12" Type="http://schemas.openxmlformats.org/officeDocument/2006/relationships/image" Target="../media/image10.png"/><Relationship Id="rId2" Type="http://schemas.openxmlformats.org/officeDocument/2006/relationships/audio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83.jpeg"/><Relationship Id="rId11" Type="http://schemas.microsoft.com/office/2007/relationships/media" Target="../media/media16.m4a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audio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90.jpeg"/><Relationship Id="rId11" Type="http://schemas.microsoft.com/office/2007/relationships/media" Target="../media/media17.m4a"/><Relationship Id="rId5" Type="http://schemas.openxmlformats.org/officeDocument/2006/relationships/image" Target="../media/image89.jpeg"/><Relationship Id="rId10" Type="http://schemas.openxmlformats.org/officeDocument/2006/relationships/image" Target="../media/image93.jpeg"/><Relationship Id="rId4" Type="http://schemas.openxmlformats.org/officeDocument/2006/relationships/image" Target="../media/image88.jpeg"/><Relationship Id="rId9" Type="http://schemas.openxmlformats.org/officeDocument/2006/relationships/image" Target="../media/image9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7.jpeg"/><Relationship Id="rId2" Type="http://schemas.openxmlformats.org/officeDocument/2006/relationships/audio" Target="../media/media18.m4a"/><Relationship Id="rId1" Type="http://schemas.openxmlformats.org/officeDocument/2006/relationships/tags" Target="../tags/tag15.xml"/><Relationship Id="rId6" Type="http://schemas.openxmlformats.org/officeDocument/2006/relationships/image" Target="../media/image96.jpeg"/><Relationship Id="rId11" Type="http://schemas.openxmlformats.org/officeDocument/2006/relationships/image" Target="../media/image10.png"/><Relationship Id="rId5" Type="http://schemas.openxmlformats.org/officeDocument/2006/relationships/image" Target="../media/image95.jpeg"/><Relationship Id="rId10" Type="http://schemas.microsoft.com/office/2007/relationships/media" Target="../media/media18.m4a"/><Relationship Id="rId4" Type="http://schemas.openxmlformats.org/officeDocument/2006/relationships/image" Target="../media/image94.jpe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2.jpeg"/><Relationship Id="rId2" Type="http://schemas.openxmlformats.org/officeDocument/2006/relationships/audio" Target="../media/media19.m4a"/><Relationship Id="rId1" Type="http://schemas.openxmlformats.org/officeDocument/2006/relationships/tags" Target="../tags/tag16.xml"/><Relationship Id="rId6" Type="http://schemas.openxmlformats.org/officeDocument/2006/relationships/image" Target="../media/image101.jpeg"/><Relationship Id="rId11" Type="http://schemas.openxmlformats.org/officeDocument/2006/relationships/image" Target="../media/image10.png"/><Relationship Id="rId5" Type="http://schemas.openxmlformats.org/officeDocument/2006/relationships/image" Target="../media/image100.jpeg"/><Relationship Id="rId10" Type="http://schemas.microsoft.com/office/2007/relationships/media" Target="../media/media19.m4a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openxmlformats.org/officeDocument/2006/relationships/tags" Target="../tags/tag2.xml"/><Relationship Id="rId6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openxmlformats.org/officeDocument/2006/relationships/tags" Target="../tags/tag3.xml"/><Relationship Id="rId6" Type="http://schemas.microsoft.com/office/2007/relationships/media" Target="../media/media4.m4a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media" Target="../media/media6.mp3"/><Relationship Id="rId3" Type="http://schemas.openxmlformats.org/officeDocument/2006/relationships/audio" Target="../media/media6.mp3"/><Relationship Id="rId7" Type="http://schemas.openxmlformats.org/officeDocument/2006/relationships/image" Target="../media/image16.jpeg"/><Relationship Id="rId12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11" Type="http://schemas.microsoft.com/office/2007/relationships/media" Target="../media/media5.m4a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jpeg"/><Relationship Id="rId4" Type="http://schemas.openxmlformats.org/officeDocument/2006/relationships/audio" Target="../media/media7.mp3"/><Relationship Id="rId9" Type="http://schemas.openxmlformats.org/officeDocument/2006/relationships/image" Target="../media/image18.jpeg"/><Relationship Id="rId14" Type="http://schemas.microsoft.com/office/2007/relationships/media" Target="../media/media7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eg"/><Relationship Id="rId2" Type="http://schemas.openxmlformats.org/officeDocument/2006/relationships/audio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2.jpeg"/><Relationship Id="rId11" Type="http://schemas.openxmlformats.org/officeDocument/2006/relationships/image" Target="../media/image10.png"/><Relationship Id="rId5" Type="http://schemas.openxmlformats.org/officeDocument/2006/relationships/image" Target="../media/image21.jpeg"/><Relationship Id="rId10" Type="http://schemas.microsoft.com/office/2007/relationships/media" Target="../media/media8.m4a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jpeg"/><Relationship Id="rId12" Type="http://schemas.microsoft.com/office/2007/relationships/media" Target="../media/media9.m4a"/><Relationship Id="rId2" Type="http://schemas.openxmlformats.org/officeDocument/2006/relationships/audio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8.jpeg"/><Relationship Id="rId11" Type="http://schemas.openxmlformats.org/officeDocument/2006/relationships/image" Target="../media/image33.gif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gif"/><Relationship Id="rId2" Type="http://schemas.openxmlformats.org/officeDocument/2006/relationships/audio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10.png"/><Relationship Id="rId4" Type="http://schemas.openxmlformats.org/officeDocument/2006/relationships/image" Target="../media/image34.jpeg"/><Relationship Id="rId9" Type="http://schemas.microsoft.com/office/2007/relationships/media" Target="../media/media10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jpeg"/><Relationship Id="rId12" Type="http://schemas.microsoft.com/office/2007/relationships/media" Target="../media/media11.m4a"/><Relationship Id="rId2" Type="http://schemas.openxmlformats.org/officeDocument/2006/relationships/audio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eg"/><Relationship Id="rId2" Type="http://schemas.openxmlformats.org/officeDocument/2006/relationships/audio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49.jpeg"/><Relationship Id="rId11" Type="http://schemas.openxmlformats.org/officeDocument/2006/relationships/image" Target="../media/image10.png"/><Relationship Id="rId5" Type="http://schemas.openxmlformats.org/officeDocument/2006/relationships/image" Target="../media/image48.jpeg"/><Relationship Id="rId10" Type="http://schemas.microsoft.com/office/2007/relationships/media" Target="../media/media12.m4a"/><Relationship Id="rId4" Type="http://schemas.openxmlformats.org/officeDocument/2006/relationships/image" Target="../media/image47.jpeg"/><Relationship Id="rId9" Type="http://schemas.openxmlformats.org/officeDocument/2006/relationships/image" Target="../media/image5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5090" y="404664"/>
            <a:ext cx="8221366" cy="432047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b="1" dirty="0" smtClean="0">
                <a:solidFill>
                  <a:srgbClr val="0000FF"/>
                </a:solidFill>
                <a:latin typeface="Monotype Corsiva" pitchFamily="66" charset="0"/>
              </a:rPr>
              <a:t>       </a:t>
            </a:r>
            <a:r>
              <a:rPr lang="uk-UA" sz="3200" b="1" dirty="0">
                <a:solidFill>
                  <a:srgbClr val="0000FF"/>
                </a:solidFill>
                <a:latin typeface="Monotype Corsiva" pitchFamily="66" charset="0"/>
              </a:rPr>
              <a:t>КЗ «</a:t>
            </a:r>
            <a:r>
              <a:rPr lang="uk-UA" sz="3200" b="1" dirty="0" err="1">
                <a:solidFill>
                  <a:srgbClr val="0000FF"/>
                </a:solidFill>
                <a:latin typeface="Monotype Corsiva" pitchFamily="66" charset="0"/>
              </a:rPr>
              <a:t>Шелудьківський</a:t>
            </a:r>
            <a:r>
              <a:rPr lang="uk-UA" sz="3200" b="1" dirty="0">
                <a:solidFill>
                  <a:srgbClr val="0000FF"/>
                </a:solidFill>
                <a:latin typeface="Monotype Corsiva" pitchFamily="66" charset="0"/>
              </a:rPr>
              <a:t> ліцей імені Героя Радянського </a:t>
            </a:r>
            <a:r>
              <a:rPr lang="uk-UA" sz="3200" b="1" dirty="0" smtClean="0">
                <a:solidFill>
                  <a:srgbClr val="0000FF"/>
                </a:solidFill>
                <a:latin typeface="Monotype Corsiva" pitchFamily="66" charset="0"/>
              </a:rPr>
              <a:t>Союзу  </a:t>
            </a:r>
            <a:r>
              <a:rPr lang="uk-UA" sz="3200" b="1" dirty="0">
                <a:solidFill>
                  <a:srgbClr val="0000FF"/>
                </a:solidFill>
                <a:latin typeface="Monotype Corsiva" pitchFamily="66" charset="0"/>
              </a:rPr>
              <a:t>Ю.Є. Кравцова</a:t>
            </a:r>
            <a:r>
              <a:rPr lang="uk-UA" sz="3200" b="1" dirty="0" smtClean="0">
                <a:solidFill>
                  <a:srgbClr val="0000FF"/>
                </a:solidFill>
                <a:latin typeface="Monotype Corsiva" pitchFamily="66" charset="0"/>
              </a:rPr>
              <a:t>»</a:t>
            </a:r>
            <a:br>
              <a:rPr lang="uk-UA" sz="3200" b="1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uk-UA" sz="3200" b="1" dirty="0" smtClean="0">
                <a:solidFill>
                  <a:srgbClr val="0000FF"/>
                </a:solidFill>
                <a:latin typeface="Monotype Corsiva" pitchFamily="66" charset="0"/>
              </a:rPr>
              <a:t>Завідувач бібліотеки </a:t>
            </a:r>
            <a:br>
              <a:rPr lang="uk-UA" sz="3200" b="1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uk-UA" sz="3200" b="1" dirty="0" smtClean="0">
                <a:solidFill>
                  <a:srgbClr val="0000FF"/>
                </a:solidFill>
                <a:latin typeface="Monotype Corsiva" pitchFamily="66" charset="0"/>
              </a:rPr>
              <a:t>Черепаха </a:t>
            </a:r>
            <a:r>
              <a:rPr lang="uk-UA" sz="3200" b="1" dirty="0" smtClean="0">
                <a:solidFill>
                  <a:srgbClr val="0000FF"/>
                </a:solidFill>
                <a:latin typeface="Monotype Corsiva" pitchFamily="66" charset="0"/>
              </a:rPr>
              <a:t>О</a:t>
            </a:r>
            <a:r>
              <a:rPr lang="uk-UA" sz="3200" b="1" dirty="0" smtClean="0">
                <a:solidFill>
                  <a:srgbClr val="0000FF"/>
                </a:solidFill>
                <a:latin typeface="Monotype Corsiva" pitchFamily="66" charset="0"/>
              </a:rPr>
              <a:t>льга </a:t>
            </a:r>
            <a:r>
              <a:rPr lang="uk-UA" sz="3200" b="1" dirty="0" smtClean="0">
                <a:solidFill>
                  <a:srgbClr val="0000FF"/>
                </a:solidFill>
                <a:latin typeface="Monotype Corsiva" pitchFamily="66" charset="0"/>
              </a:rPr>
              <a:t>П</a:t>
            </a:r>
            <a:r>
              <a:rPr lang="uk-UA" sz="3200" b="1" dirty="0" smtClean="0">
                <a:solidFill>
                  <a:srgbClr val="0000FF"/>
                </a:solidFill>
                <a:latin typeface="Monotype Corsiva" pitchFamily="66" charset="0"/>
              </a:rPr>
              <a:t>авлівна</a:t>
            </a:r>
            <a:r>
              <a:rPr lang="uk-UA" sz="5400" b="1" dirty="0">
                <a:solidFill>
                  <a:srgbClr val="0000FF"/>
                </a:solidFill>
                <a:latin typeface="Monotype Corsiva" pitchFamily="66" charset="0"/>
              </a:rPr>
              <a:t/>
            </a:r>
            <a:br>
              <a:rPr lang="uk-UA" sz="5400" b="1" dirty="0">
                <a:solidFill>
                  <a:srgbClr val="0000FF"/>
                </a:solidFill>
                <a:latin typeface="Monotype Corsiva" pitchFamily="66" charset="0"/>
              </a:rPr>
            </a:br>
            <a:endParaRPr lang="ru-RU" sz="5400" dirty="0"/>
          </a:p>
        </p:txBody>
      </p:sp>
      <p:pic>
        <p:nvPicPr>
          <p:cNvPr id="6" name="Рисунок 5" descr="C:\Documents and Settings\User\Рабочий стол\5609e21e2ef8a.jpg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9843"/>
            <a:ext cx="4067944" cy="370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playcast.ru/uploads/2013/12/09/6795130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077072"/>
            <a:ext cx="4139952" cy="278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1" name="Fonovaya_muzyka_muzyka_dlya_video_(mp3fm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2" name="Fonovaya_muzyka_muzyka_dlya_video_(mp3fm.top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9">
                  <p14:bmkLst>
                    <p14:bmk name="Закладка 1" time="0"/>
                  </p14:bmkLst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1260762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1097">
        <p15:prstTrans prst="curtains"/>
      </p:transition>
    </mc:Choice>
    <mc:Fallback>
      <p:transition spd="slow" advClick="0" advTm="10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3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малюнків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Бібліотека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очима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3803915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401" y="3619306"/>
            <a:ext cx="4032448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772816"/>
            <a:ext cx="3939729" cy="29547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19" y="1635625"/>
            <a:ext cx="4095237" cy="2862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9" y="4535955"/>
            <a:ext cx="2651787" cy="1988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39" y="1772816"/>
            <a:ext cx="2730497" cy="2047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2" y="1613169"/>
            <a:ext cx="2699792" cy="2024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33" y="4168552"/>
            <a:ext cx="2791883" cy="2093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45" y="1841883"/>
            <a:ext cx="4067944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83735935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16194">
        <p15:prstTrans prst="curtains"/>
      </p:transition>
    </mc:Choice>
    <mc:Fallback>
      <p:transition spd="slow" advClick="0" advTm="161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0"/>
            <a:ext cx="8136904" cy="13054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читач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шкільної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бібліотеки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BIBLIOTEKA\Desktop\20191104_11083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7" y="3866228"/>
            <a:ext cx="1638300" cy="2836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BIBLIOTEKA\Desktop\20191104_11080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21" t="10470" r="11617"/>
          <a:stretch/>
        </p:blipFill>
        <p:spPr bwMode="auto">
          <a:xfrm>
            <a:off x="1682129" y="4280960"/>
            <a:ext cx="1704975" cy="2530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 descr="C:\Users\BIBLIOTEKA\Desktop\20191104_13182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930" r="11525"/>
          <a:stretch/>
        </p:blipFill>
        <p:spPr bwMode="auto">
          <a:xfrm>
            <a:off x="7324791" y="1167651"/>
            <a:ext cx="1584176" cy="2515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 descr="C:\Users\BIBLIOTEKA\Desktop\20191104_110742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6" y="1700808"/>
            <a:ext cx="1659624" cy="2184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BIBLIOTEKA\Desktop\20191104_111248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743" y="1024780"/>
            <a:ext cx="1926008" cy="30086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C:\Users\BIBLIOTEKA\Desktop\20191104_101010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33" y="1076998"/>
            <a:ext cx="1619250" cy="2758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C:\Users\BIBLIOTEKA\Desktop\20191104_111121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01" r="20156" b="12019"/>
          <a:stretch/>
        </p:blipFill>
        <p:spPr bwMode="auto">
          <a:xfrm>
            <a:off x="1894741" y="1013037"/>
            <a:ext cx="2000250" cy="2872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6" name="Рисунок 15" descr="C:\Users\BIBLIOTEKA\Desktop\20191104_101433.jpg"/>
          <p:cNvPicPr/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42" y="3835664"/>
            <a:ext cx="2057354" cy="2734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C:\Documents and Settings\User\Рабочий стол\дівч з кн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5898" y="167024"/>
            <a:ext cx="2024530" cy="20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Смайлик заинтересовался книгой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373216"/>
            <a:ext cx="1800200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C:\Users\BIBLIOTEKA\Desktop\МІСЯЧНИК\фотки сентябрь\20191017_104330.jpg"/>
          <p:cNvPicPr/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629" y="2256812"/>
            <a:ext cx="4340082" cy="3116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https://schoolgrytsiv.ucoz.ua/biblioteka/kids.gif"/>
          <p:cNvPicPr/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682" y="4509120"/>
            <a:ext cx="3379582" cy="2213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5176718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5855">
        <p15:prstTrans prst="curtains"/>
      </p:transition>
    </mc:Choice>
    <mc:Fallback>
      <p:transition spd="slow" advClick="0" advTm="58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991"/>
            <a:ext cx="1296192" cy="1449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1351863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Гра– 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вікторина </a:t>
            </a:r>
            <a:r>
              <a:rPr lang="uk-UA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Казковий світ»</a:t>
            </a:r>
          </a:p>
        </p:txBody>
      </p:sp>
      <p:pic>
        <p:nvPicPr>
          <p:cNvPr id="5" name="Рисунок 4" descr="D:\Оля\000\БББ\Бібліотека\DSC0453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34783"/>
          <a:stretch/>
        </p:blipFill>
        <p:spPr bwMode="auto">
          <a:xfrm>
            <a:off x="325554" y="4266788"/>
            <a:ext cx="3672408" cy="2381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 descr="D:\Оля\000\БББ\Бібліотека\DSC04538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61712"/>
            <a:ext cx="3693096" cy="2286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:\Оля\000\БББ\Бібліотека\DSC04539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39398"/>
            <a:ext cx="3530418" cy="2095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D:\Оля\000\БББ\Бібліотека\DSC04540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1839398"/>
            <a:ext cx="3564264" cy="21501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 descr="D:\Оля\шелудьковка бібліотека\IMG-1482087d878d7b766e9f712589d7d7e8-V.jpg"/>
          <p:cNvPicPr>
            <a:picLocks noGrp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92896"/>
            <a:ext cx="4176464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Documents and Settings\User\Рабочий стол\sova_0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35896" y="5075931"/>
            <a:ext cx="2016223" cy="17820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792863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3534">
        <p15:prstTrans prst="curtains"/>
      </p:transition>
    </mc:Choice>
    <mc:Fallback>
      <p:transition spd="slow" advClick="0" advTm="35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07288" cy="115699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b="1" dirty="0" err="1">
                <a:solidFill>
                  <a:srgbClr val="0000FF"/>
                </a:solidFill>
                <a:latin typeface="Monotype Corsiva" panose="03010101010201010101" pitchFamily="66" charset="0"/>
              </a:rPr>
              <a:t>Віртуальна</a:t>
            </a:r>
            <a:r>
              <a:rPr lang="ru-RU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Monotype Corsiva" panose="03010101010201010101" pitchFamily="66" charset="0"/>
              </a:rPr>
              <a:t>подорож</a:t>
            </a:r>
            <a:r>
              <a:rPr lang="ru-RU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 err="1">
                <a:solidFill>
                  <a:srgbClr val="0000FF"/>
                </a:solidFill>
                <a:latin typeface="Monotype Corsiva" panose="03010101010201010101" pitchFamily="66" charset="0"/>
              </a:rPr>
              <a:t>Незвичайні</a:t>
            </a:r>
            <a:r>
              <a:rPr lang="ru-RU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Monotype Corsiva" panose="03010101010201010101" pitchFamily="66" charset="0"/>
              </a:rPr>
              <a:t>бібліотеки</a:t>
            </a:r>
            <a:r>
              <a:rPr lang="ru-RU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0000FF"/>
                </a:solidFill>
                <a:latin typeface="Monotype Corsiva" panose="03010101010201010101" pitchFamily="66" charset="0"/>
              </a:rPr>
              <a:t>світу</a:t>
            </a:r>
            <a:r>
              <a:rPr lang="ru-RU" b="1" dirty="0">
                <a:solidFill>
                  <a:srgbClr val="0000FF"/>
                </a:solidFill>
                <a:latin typeface="Monotype Corsiva" panose="03010101010201010101" pitchFamily="66" charset="0"/>
              </a:rPr>
              <a:t>»</a:t>
            </a:r>
            <a:endParaRPr lang="uk-UA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C:\Users\BIBLIOTEKA\Desktop\IMG-cd1560491d433c9c8fcd2a388804bd7d-V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03228"/>
            <a:ext cx="4104456" cy="3312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BIBLIOTEKA\Desktop\IMG-bad86ed272bb753d4b6549dba251e4b7-V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6" y="3303228"/>
            <a:ext cx="4032448" cy="33123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BIBLIOTEKA\Desktop\IMG-c678079e5cd328431ccdf1d063c66a93-V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0" y="1700808"/>
            <a:ext cx="3456384" cy="2515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Картинки по запросу фото незвичайних бібліотек світу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685" y="4397805"/>
            <a:ext cx="3013870" cy="2117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BIBLIOTEKA\Desktop\IMG-481868ef110ae6c66c1966275c650119-V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77" y="1528945"/>
            <a:ext cx="3270870" cy="2325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s://life.pravda.com.ua/images/doc/d/a/da34a7d-03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360" y="1539631"/>
            <a:ext cx="3536405" cy="2155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https://life.pravda.com.ua/images/doc/7/7/7779883-07.jp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537" y="3109333"/>
            <a:ext cx="3082960" cy="2349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398823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12205">
        <p15:prstTrans prst="curtains"/>
      </p:transition>
    </mc:Choice>
    <mc:Fallback>
      <p:transition spd="slow" advClick="0" advTm="122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006600"/>
                </a:solidFill>
              </a:rPr>
              <a:t>Рейд-перевірка підручників</a:t>
            </a:r>
            <a:endParaRPr lang="uk-UA" dirty="0">
              <a:solidFill>
                <a:srgbClr val="0066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" name="Рисунок 7" descr="C:\Users\BIBLIOTEKA\Desktop\МІСЯЧНИК\20191022_10105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0" y="1241542"/>
            <a:ext cx="2520280" cy="2294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Documents and Settings\User\Рабочий стол\i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5" y="3725815"/>
            <a:ext cx="1347314" cy="298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BIBLIOTEKA\Desktop\МІСЯЧНИК\фотки сентябрь\20191017_092433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25" y="2462006"/>
            <a:ext cx="3579562" cy="2636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Documents and Settings\User\Рабочий стол\5609e21e2ef8a.jpg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798490"/>
            <a:ext cx="3744416" cy="236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BIBLIOTEKA\Desktop\20191106_100956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270" y="1274171"/>
            <a:ext cx="2617387" cy="2451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C:\Users\BIBLIOTEKA\Desktop\20191106_100911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18" y="4225540"/>
            <a:ext cx="2815101" cy="2424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C:\Users\BIBLIOTEKA\Desktop\20191106_101035.jp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88" y="4415005"/>
            <a:ext cx="3114675" cy="2333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2116494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4768">
        <p15:prstTrans prst="curtains"/>
      </p:transition>
    </mc:Choice>
    <mc:Fallback>
      <p:transition spd="slow" advClick="0" advTm="4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46" y="132429"/>
            <a:ext cx="9067054" cy="1285209"/>
          </a:xfrm>
        </p:spPr>
        <p:txBody>
          <a:bodyPr>
            <a:noAutofit/>
          </a:bodyPr>
          <a:lstStyle/>
          <a:p>
            <a:r>
              <a:rPr lang="uk-UA" sz="5000" b="1" dirty="0" err="1" smtClean="0">
                <a:solidFill>
                  <a:srgbClr val="0000FF"/>
                </a:solidFill>
                <a:latin typeface="Monotype Corsiva" panose="03010101010201010101" pitchFamily="66" charset="0"/>
              </a:rPr>
              <a:t>Квест</a:t>
            </a:r>
            <a:r>
              <a:rPr lang="uk-UA" sz="50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-гра «Знайди казкового героя»</a:t>
            </a:r>
            <a:endParaRPr lang="uk-UA" sz="5000" b="1" dirty="0">
              <a:solidFill>
                <a:srgbClr val="0000FF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53" y="3707873"/>
            <a:ext cx="4465938" cy="3125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BIBLIOTEKA\Desktop\МІСЯЧНИК\фотки сентябрь\20191017_114253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1488489"/>
            <a:ext cx="4267213" cy="2518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BIBLIOTEKA\Desktop\МІСЯЧНИК\фотки сентябрь\IMG-01066c6f9fed697a63dbb5e4ce5ef7a3-V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94" t="44710"/>
          <a:stretch/>
        </p:blipFill>
        <p:spPr bwMode="auto">
          <a:xfrm>
            <a:off x="133417" y="1582520"/>
            <a:ext cx="4186555" cy="2825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Рисунок 11" descr="C:\Users\BIBLIOTEKA\Desktop\МІСЯЧНИК\фотки посвята 2017\DSC05084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12" y="4001899"/>
            <a:ext cx="3302523" cy="2830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BIBLIOTEKA\Desktop\МІСЯЧНИК\фотки сентябрь\20191017_134629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6" y="4257204"/>
            <a:ext cx="2190798" cy="2259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ttp://www.playcast.ru/uploads/2013/12/09/6795130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93031" y="2513083"/>
            <a:ext cx="3603386" cy="248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8686576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14043">
        <p15:prstTrans prst="curtains"/>
      </p:transition>
    </mc:Choice>
    <mc:Fallback>
      <p:transition spd="slow" advClick="0" advTm="14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68560" y="332656"/>
            <a:ext cx="9937104" cy="1080120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першокласника </a:t>
            </a:r>
            <a:r>
              <a:rPr lang="uk-UA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Школяриками ми стали – до </a:t>
            </a:r>
            <a:r>
              <a:rPr lang="uk-UA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бібліотеки завітали</a:t>
            </a:r>
            <a:r>
              <a:rPr lang="uk-UA" sz="3200" b="1" dirty="0">
                <a:solidFill>
                  <a:srgbClr val="0000FF"/>
                </a:solidFill>
              </a:rPr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C:\Users\BIBLIOTEKA\AppData\Local\Microsoft\Windows\Temporary Internet Files\Content.Word\IMG_20191105_11460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3757910"/>
            <a:ext cx="4355976" cy="2985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BIBLIOTEKA\Desktop\20191105_11382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0" y="1638030"/>
            <a:ext cx="2381250" cy="2604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BIBLIOTEKA\Desktop\20191105_113319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42" y="4175934"/>
            <a:ext cx="3838354" cy="2605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BIBLIOTEKA\Desktop\20191105_113335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377" y="1638030"/>
            <a:ext cx="2433187" cy="2943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BIBLIOTEKA\Desktop\20191105_113458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956" y="4370107"/>
            <a:ext cx="2808071" cy="22171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BIBLIOTEKA\AppData\Local\Microsoft\Windows\Temporary Internet Files\Content.Word\IMG_20191105_114434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57" y="1661507"/>
            <a:ext cx="4096534" cy="3116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0033351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12954">
        <p15:prstTrans prst="curtains"/>
      </p:transition>
    </mc:Choice>
    <mc:Fallback>
      <p:transition spd="slow" advClick="0" advTm="129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608512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Всеукраїнський місячник </a:t>
            </a:r>
            <a:br>
              <a:rPr lang="uk-UA" sz="60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60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шкільних бібліотек –</a:t>
            </a:r>
            <a:r>
              <a:rPr lang="uk-UA" sz="60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r>
              <a:rPr lang="uk-UA" sz="6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60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b="1" i="1" dirty="0"/>
              <a:t>«Бібліотека Нової української школи – простір для освітніх можливостей кожного учня».</a:t>
            </a: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pic>
        <p:nvPicPr>
          <p:cNvPr id="6" name="Объект 5" descr="https://schoolgrytsiv.ucoz.ua/biblioteka/new-biblio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8" y="4293095"/>
            <a:ext cx="6644128" cy="24482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15" descr="C:\Documents and Settings\Loner\Мои документы\Мои рисунки\sovik_na_sayt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0" y="4146769"/>
            <a:ext cx="2350298" cy="267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3397377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890">
        <p15:prstTrans prst="curtains"/>
      </p:transition>
    </mc:Choice>
    <mc:Fallback>
      <p:transition spd="slow" advClick="0" advTm="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04663"/>
            <a:ext cx="8229600" cy="1800201"/>
          </a:xfrm>
        </p:spPr>
        <p:txBody>
          <a:bodyPr>
            <a:normAutofit fontScale="90000"/>
          </a:bodyPr>
          <a:lstStyle/>
          <a:p>
            <a:pPr algn="r"/>
            <a:r>
              <a:rPr lang="uk-UA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uk-UA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br>
              <a:rPr lang="uk-UA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Всеукраїнського </a:t>
            </a:r>
            <a:r>
              <a:rPr lang="uk-UA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місячника шкільних бібліотек–2019</a:t>
            </a:r>
            <a:endParaRPr lang="uk-UA" dirty="0"/>
          </a:p>
        </p:txBody>
      </p:sp>
      <p:pic>
        <p:nvPicPr>
          <p:cNvPr id="6" name="Рисунок 5" descr="книга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0569" y="1633650"/>
            <a:ext cx="8229600" cy="5544617"/>
          </a:xfrm>
          <a:prstGeom prst="rect">
            <a:avLst/>
          </a:prstGeom>
        </p:spPr>
      </p:pic>
      <p:pic>
        <p:nvPicPr>
          <p:cNvPr id="4" name="Рисунок 3" descr="Картинки по запросу план проведення всеукраїнського місячника шкільних бібліотек 20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60" t="-2604" r="58150" b="2604"/>
          <a:stretch/>
        </p:blipFill>
        <p:spPr bwMode="auto">
          <a:xfrm>
            <a:off x="107504" y="116632"/>
            <a:ext cx="2088232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91573088"/>
              </p:ext>
            </p:extLst>
          </p:nvPr>
        </p:nvGraphicFramePr>
        <p:xfrm>
          <a:off x="1207654" y="2480854"/>
          <a:ext cx="3456384" cy="3833559"/>
        </p:xfrm>
        <a:graphic>
          <a:graphicData uri="http://schemas.openxmlformats.org/drawingml/2006/table">
            <a:tbl>
              <a:tblPr firstRow="1" firstCol="1" bandRow="1"/>
              <a:tblGrid>
                <a:gridCol w="3456384">
                  <a:extLst>
                    <a:ext uri="{9D8B030D-6E8A-4147-A177-3AD203B41FA5}">
                      <a16:colId xmlns="" xmlns:a16="http://schemas.microsoft.com/office/drawing/2014/main" val="2654771044"/>
                    </a:ext>
                  </a:extLst>
                </a:gridCol>
              </a:tblGrid>
              <a:tr h="4777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Відкриття Всеукраїнського місячника шкільних бібліотек.</a:t>
                      </a:r>
                      <a:endParaRPr lang="uk-UA" sz="14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44513995"/>
                  </a:ext>
                </a:extLst>
              </a:tr>
              <a:tr h="2189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Дублер-шоу «Бібліотекар на час»</a:t>
                      </a:r>
                      <a:endParaRPr lang="uk-UA" sz="14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59559883"/>
                  </a:ext>
                </a:extLst>
              </a:tr>
              <a:tr h="437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Буккросинг</a:t>
                      </a:r>
                      <a:r>
                        <a:rPr lang="uk-UA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«Вільна книжка – у вільне читання»</a:t>
                      </a:r>
                      <a:endParaRPr lang="uk-UA" sz="14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01891996"/>
                  </a:ext>
                </a:extLst>
              </a:tr>
              <a:tr h="9554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Інтерактивний </a:t>
                      </a:r>
                      <a:r>
                        <a:rPr lang="uk-UA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кардмейкінг</a:t>
                      </a: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(виготовлення листівок, присвячених Всеукраїнському місячнику шкільних бібліотек)</a:t>
                      </a:r>
                      <a:endParaRPr lang="uk-UA" sz="14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99912727"/>
                  </a:ext>
                </a:extLst>
              </a:tr>
              <a:tr h="706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</a:t>
                      </a:r>
                      <a:r>
                        <a:rPr lang="uk-UA" sz="16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бібліотворчості</a:t>
                      </a:r>
                      <a:r>
                        <a:rPr lang="uk-UA" sz="16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«Читаємо, малюємо, граємо!»</a:t>
                      </a:r>
                      <a:r>
                        <a:rPr lang="uk-UA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(інсценізація прочитаного)</a:t>
                      </a:r>
                      <a:endParaRPr lang="uk-UA" sz="14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51363358"/>
                  </a:ext>
                </a:extLst>
              </a:tr>
              <a:tr h="437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Конкурс малюнків «Бібліотека очима дітей»</a:t>
                      </a:r>
                      <a:endParaRPr lang="uk-UA" sz="14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54169202"/>
                  </a:ext>
                </a:extLst>
              </a:tr>
              <a:tr h="437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Фотокрос</a:t>
                      </a:r>
                      <a:r>
                        <a:rPr lang="uk-UA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«Я – читач шкільної бібліотеки»</a:t>
                      </a:r>
                      <a:endParaRPr lang="uk-UA" sz="14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42074440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30095560"/>
              </p:ext>
            </p:extLst>
          </p:nvPr>
        </p:nvGraphicFramePr>
        <p:xfrm>
          <a:off x="4890655" y="2563092"/>
          <a:ext cx="3353753" cy="3530204"/>
        </p:xfrm>
        <a:graphic>
          <a:graphicData uri="http://schemas.openxmlformats.org/drawingml/2006/table">
            <a:tbl>
              <a:tblPr firstRow="1" firstCol="1" bandRow="1"/>
              <a:tblGrid>
                <a:gridCol w="3353753">
                  <a:extLst>
                    <a:ext uri="{9D8B030D-6E8A-4147-A177-3AD203B41FA5}">
                      <a16:colId xmlns="" xmlns:a16="http://schemas.microsoft.com/office/drawing/2014/main" val="2645608963"/>
                    </a:ext>
                  </a:extLst>
                </a:gridCol>
              </a:tblGrid>
              <a:tr h="2598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 – вікторина «Казковий світ»</a:t>
                      </a:r>
                      <a:endParaRPr lang="uk-UA" sz="1200" b="1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70467898"/>
                  </a:ext>
                </a:extLst>
              </a:tr>
              <a:tr h="519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Віртуальна</a:t>
                      </a: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подорож</a:t>
                      </a: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Незвичайні</a:t>
                      </a: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бібліотеки</a:t>
                      </a: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світу</a:t>
                      </a: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uk-UA" sz="12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09949100"/>
                  </a:ext>
                </a:extLst>
              </a:tr>
              <a:tr h="519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Рейд по перевірці стану збереження навчальної книги.</a:t>
                      </a:r>
                      <a:endParaRPr lang="uk-UA" sz="12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60561947"/>
                  </a:ext>
                </a:extLst>
              </a:tr>
              <a:tr h="476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Квест – гра «Знайди казкового героя»</a:t>
                      </a:r>
                      <a:endParaRPr lang="uk-UA" sz="1200" b="1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64412625"/>
                  </a:ext>
                </a:extLst>
              </a:tr>
              <a:tr h="714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День першокласника </a:t>
                      </a:r>
                      <a:br>
                        <a:rPr lang="uk-UA" sz="12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uk-UA" sz="120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«Школяриками ми стали – до бібліотеки завітали»</a:t>
                      </a:r>
                      <a:endParaRPr lang="uk-UA" sz="1200" b="1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79950263"/>
                  </a:ext>
                </a:extLst>
              </a:tr>
              <a:tr h="10395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Оформлення зібраних матеріалів по проведенню місячника шкільних бібліотек на сайті ліцею в розділі «Бібліотека».</a:t>
                      </a:r>
                      <a:endParaRPr lang="uk-UA" sz="1200" b="1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71602398"/>
                  </a:ext>
                </a:extLst>
              </a:tr>
            </a:tbl>
          </a:graphicData>
        </a:graphic>
      </p:graphicFrame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0679609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620">
        <p15:prstTrans prst="curtains"/>
      </p:transition>
    </mc:Choice>
    <mc:Fallback>
      <p:transition spd="slow" advClick="0" advTm="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5090" y="501731"/>
            <a:ext cx="8221366" cy="187077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8000" b="1" dirty="0" smtClean="0">
                <a:solidFill>
                  <a:srgbClr val="0000FF"/>
                </a:solidFill>
                <a:latin typeface="Monotype Corsiva" pitchFamily="66" charset="0"/>
              </a:rPr>
              <a:t>Дублер-шоу «Бібліотекар на час»</a:t>
            </a:r>
            <a:r>
              <a:rPr lang="uk-UA" sz="8000" b="1" dirty="0">
                <a:solidFill>
                  <a:srgbClr val="0000FF"/>
                </a:solidFill>
                <a:latin typeface="Monotype Corsiva" pitchFamily="66" charset="0"/>
              </a:rPr>
              <a:t/>
            </a:r>
            <a:br>
              <a:rPr lang="uk-UA" sz="8000" b="1" dirty="0">
                <a:solidFill>
                  <a:srgbClr val="0000FF"/>
                </a:solidFill>
                <a:latin typeface="Monotype Corsiva" pitchFamily="66" charset="0"/>
              </a:rPr>
            </a:br>
            <a:endParaRPr lang="ru-RU" sz="5400" dirty="0"/>
          </a:p>
        </p:txBody>
      </p:sp>
      <p:pic>
        <p:nvPicPr>
          <p:cNvPr id="5" name="Рисунок 4" descr="C:\Users\BIBLIOTEKA\Desktop\МІСЯЧНИК\фотки сентябрь\20191017_131107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25" y="2467368"/>
            <a:ext cx="3505382" cy="33513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BIBLIOTEKA\Desktop\МІСЯЧНИК\фотки сентябрь\20191017_131302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68" y="2195201"/>
            <a:ext cx="3216246" cy="227881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06600"/>
          </a:solidFill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BIBLIOTEKA\Desktop\МІСЯЧНИК\фотки сентябрь\20191017_131549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04864"/>
            <a:ext cx="2917359" cy="2415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BIBLIOTEKA\Desktop\МІСЯЧНИК\фотки сентябрь\20191017_131616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99" y="4077072"/>
            <a:ext cx="2879715" cy="23881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BIBLIOTEKA\Desktop\МІСЯЧНИК\фотки сентябрь\20191017_131117.jp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462" y="4244716"/>
            <a:ext cx="2667000" cy="24966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krasivaya-muzyka-dlya-prezentaci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muzyka-dlya-prezentaci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457909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9398">
        <p15:prstTrans prst="curtains"/>
      </p:transition>
    </mc:Choice>
    <mc:Fallback>
      <p:transition spd="slow" advClick="0" advTm="93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4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s://fc.vseosvita.ua/0009bt-afe0/00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13" r="10988"/>
          <a:stretch/>
        </p:blipFill>
        <p:spPr bwMode="auto">
          <a:xfrm>
            <a:off x="189795" y="228919"/>
            <a:ext cx="1224136" cy="152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344244"/>
            <a:ext cx="8424935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uk-UA" sz="4000" b="1" dirty="0" err="1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Буккросинг</a:t>
            </a:r>
            <a:endParaRPr lang="uk-UA" sz="4000" b="1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uk-UA" sz="40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«Вільна книжка – у вільне читання»</a:t>
            </a:r>
            <a:endParaRPr lang="uk-UA" sz="4000" b="1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BIBLIOTEKA\Desktop\МІСЯЧНИК\фотки сентябрь\20191017_092314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63" y="2132856"/>
            <a:ext cx="3384375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Объект 16" descr="C:\Users\BIBLIOTEKA\Desktop\МІСЯЧНИК\фотки сентябрь\20191017_091020.jpg"/>
          <p:cNvPicPr>
            <a:picLocks noGrp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17697"/>
            <a:ext cx="4043362" cy="36816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Объект 14" descr="C:\Users\BIBLIOTEKA\Desktop\МІСЯЧНИК\фотки сентябрь\20191016_144133.jpg"/>
          <p:cNvPicPr>
            <a:picLocks noGrp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62" y="4221088"/>
            <a:ext cx="3682752" cy="2448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://player.myshared.ru/903874/data/images/img9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5567" y="5013176"/>
            <a:ext cx="1814145" cy="166328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06600"/>
          </a:solidFill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Картинки по запросу буккросинг в бібліотеці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59" y="4911368"/>
            <a:ext cx="2209790" cy="1866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8263661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8423">
        <p15:prstTrans prst="curtains"/>
      </p:transition>
    </mc:Choice>
    <mc:Fallback>
      <p:transition spd="slow" advClick="0" advTm="8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</a:t>
            </a:r>
            <a:r>
              <a:rPr lang="ru-RU" dirty="0" err="1" smtClean="0">
                <a:solidFill>
                  <a:srgbClr val="0000FF"/>
                </a:solidFill>
              </a:rPr>
              <a:t>Інтерактивний</a:t>
            </a:r>
            <a:r>
              <a:rPr lang="ru-RU" dirty="0" smtClean="0">
                <a:solidFill>
                  <a:srgbClr val="0000FF"/>
                </a:solidFill>
              </a:rPr>
              <a:t> </a:t>
            </a:r>
            <a:r>
              <a:rPr lang="ru-RU" dirty="0" err="1" smtClean="0">
                <a:solidFill>
                  <a:srgbClr val="0000FF"/>
                </a:solidFill>
              </a:rPr>
              <a:t>кардмейкінг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BIBLIOTEKA\Desktop\МІСЯЧНИК\фотки сентябрь\20191016_14392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71" y="4438647"/>
            <a:ext cx="3305175" cy="2228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BIBLIOTEKA\Desktop\МІСЯЧНИК\фотки сентябрь\20191016_144016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28" y="4491035"/>
            <a:ext cx="2808312" cy="2124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BIBLIOTEKA\Desktop\МІСЯЧНИК\фотки сентябрь\20191016_144033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64" y="4700583"/>
            <a:ext cx="2584698" cy="1914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BIBLIOTEKA\Desktop\МІСЯЧНИК\фотки сентябрь\20191016_15185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895" t="16427" r="7719"/>
          <a:stretch/>
        </p:blipFill>
        <p:spPr bwMode="auto">
          <a:xfrm>
            <a:off x="3604046" y="1484784"/>
            <a:ext cx="2019300" cy="2762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 descr="C:\Users\BIBLIOTEKA\Desktop\МІСЯЧНИК\фотки сентябрь\20191016_145526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11" t="3618" r="8399" b="9819"/>
          <a:stretch/>
        </p:blipFill>
        <p:spPr bwMode="auto">
          <a:xfrm>
            <a:off x="6458495" y="1744897"/>
            <a:ext cx="2124075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 descr="C:\Users\BIBLIOTEKA\Desktop\МІСЯЧНИК\фотки сентябрь\20191016_152022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4244"/>
            <a:ext cx="2200275" cy="28721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BIBLIOTEKA\Desktop\МІСЯЧНИК\фотки сентябрь\20191017_134458.jp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26168"/>
            <a:ext cx="4752527" cy="26502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Смайлик среди книг читает книжку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319"/>
            <a:ext cx="1907704" cy="1323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370013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5332">
        <p15:prstTrans prst="curtains"/>
      </p:transition>
    </mc:Choice>
    <mc:Fallback>
      <p:transition spd="slow" advClick="0" advTm="5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бібліотворчості</a:t>
            </a:r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Читаємо</a:t>
            </a:r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малюємо,граємо</a:t>
            </a:r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BIBLIOTEKA\Desktop\МІСЯЧНИК\фотки сентябрь\20191017_104213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3522"/>
            <a:ext cx="4014307" cy="3455962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06600"/>
          </a:solidFill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BIBLIOTEKA\Desktop\МІСЯЧНИК\фотки сентябрь\20191017_10373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34" r="8247" b="6272"/>
          <a:stretch/>
        </p:blipFill>
        <p:spPr bwMode="auto">
          <a:xfrm>
            <a:off x="4914659" y="1683123"/>
            <a:ext cx="3782485" cy="3576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 descr="C:\Users\BIBLIOTEKA\Desktop\МІСЯЧНИК\фотки сентябрь\20191017_10363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3" t="-2621" r="-1003" b="17978"/>
          <a:stretch/>
        </p:blipFill>
        <p:spPr bwMode="auto">
          <a:xfrm>
            <a:off x="2448399" y="3907706"/>
            <a:ext cx="3694170" cy="2804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26" name="Picture 2" descr="Медведь читает книгу в очках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926" y="4581458"/>
            <a:ext cx="1905000" cy="2257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тарая книга с закладкой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8" y="5199484"/>
            <a:ext cx="1381125" cy="1666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0699581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4157">
        <p15:prstTrans prst="curtains"/>
      </p:transition>
    </mc:Choice>
    <mc:Fallback>
      <p:transition spd="slow" advClick="0" advTm="4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«Колобок» </a:t>
            </a:r>
            <a:endParaRPr lang="uk-UA" sz="8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BIBLIOTEKA\Desktop\МІСЯЧНИК\20191022_10591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630" y="4416876"/>
            <a:ext cx="3136900" cy="2352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BIBLIOTEKA\Desktop\МІСЯЧНИК\20191022_105928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06" y="4071471"/>
            <a:ext cx="3492500" cy="2619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BIBLIOTEKA\Desktop\МІСЯЧНИК\20191022_105941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844" y="1918017"/>
            <a:ext cx="2743200" cy="205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BIBLIOTEKA\Desktop\МІСЯЧНИК\20191022_110002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1" y="1918017"/>
            <a:ext cx="2565400" cy="1924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BIBLIOTEKA\Desktop\МІСЯЧНИК\20191022_110057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4" y="4321626"/>
            <a:ext cx="1835785" cy="2447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BIBLIOTEKA\Desktop\МІСЯЧНИК\20191022_100908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21963"/>
            <a:ext cx="4238625" cy="3178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" y="-2"/>
            <a:ext cx="1926501" cy="16781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Documents and Settings\User\Рабочий стол\1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090" y="143842"/>
            <a:ext cx="1691680" cy="1678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1866243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3222">
        <p15:prstTrans prst="curtains"/>
      </p:transition>
    </mc:Choice>
    <mc:Fallback>
      <p:transition spd="slow" advClick="0" advTm="32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бібліотворчості</a:t>
            </a:r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Читаємо</a:t>
            </a:r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малюємо,граємо</a:t>
            </a:r>
            <a:r>
              <a:rPr lang="ru-RU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BIBLIOTEKA\Desktop\МІСЯЧНИК\фотки сентябрь\IMG-ca3745a0669c7fff4b5414d091ad3493-V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882" t="19492" r="9282"/>
          <a:stretch/>
        </p:blipFill>
        <p:spPr bwMode="auto">
          <a:xfrm>
            <a:off x="5949253" y="4194635"/>
            <a:ext cx="2780995" cy="243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 descr="C:\Users\BIBLIOTEKA\Desktop\МІСЯЧНИК\фотки сентябрь\IMG-b3a0b94a46745accd4bb08f00199023a-V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45" t="2138" r="9884" b="20253"/>
          <a:stretch/>
        </p:blipFill>
        <p:spPr bwMode="auto">
          <a:xfrm>
            <a:off x="463302" y="4169671"/>
            <a:ext cx="3604642" cy="2431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Рисунок 9" descr="C:\Users\BIBLIOTEKA\Desktop\МІСЯЧНИК\фотки сентябрь\20191017_11381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08" t="26297"/>
          <a:stretch/>
        </p:blipFill>
        <p:spPr bwMode="auto">
          <a:xfrm>
            <a:off x="4572000" y="1893976"/>
            <a:ext cx="3852943" cy="2220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Рисунок 10" descr="C:\Users\BIBLIOTEKA\Desktop\МІСЯЧНИК\фотки сентябрь\20191017_114231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9" y="1823986"/>
            <a:ext cx="3938095" cy="2290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BIBLIOTEKA\Desktop\МІСЯЧНИК\фотки сентябрь\20191017_11393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5" t="17964" r="9731"/>
          <a:stretch/>
        </p:blipFill>
        <p:spPr bwMode="auto">
          <a:xfrm>
            <a:off x="2098896" y="3003523"/>
            <a:ext cx="4464496" cy="3041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122" name="Picture 2" descr="Любимые книги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1" y="4838292"/>
            <a:ext cx="1138074" cy="17883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8246892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Click="0" advTm="4428">
        <p15:prstTrans prst="curtains"/>
      </p:transition>
    </mc:Choice>
    <mc:Fallback>
      <p:transition spd="slow" advClick="0" advTm="44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9|2.3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1.2|3.2|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9|1.5|1.4|1.8|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7|2.5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1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176</Words>
  <Application>Microsoft Office PowerPoint</Application>
  <PresentationFormat>Экран (4:3)</PresentationFormat>
  <Paragraphs>32</Paragraphs>
  <Slides>16</Slides>
  <Notes>1</Notes>
  <HiddenSlides>0</HiddenSlides>
  <MMClips>20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  <vt:variant>
        <vt:lpstr>Произвольные показы</vt:lpstr>
      </vt:variant>
      <vt:variant>
        <vt:i4>1</vt:i4>
      </vt:variant>
    </vt:vector>
  </HeadingPairs>
  <TitlesOfParts>
    <vt:vector size="18" baseType="lpstr">
      <vt:lpstr>Тема Office</vt:lpstr>
      <vt:lpstr>       КЗ «Шелудьківський ліцей імені Героя Радянського Союзу  Ю.Є. Кравцова» Завідувач бібліотеки  Черепаха Ольга Павлівна </vt:lpstr>
      <vt:lpstr>Всеукраїнський місячник  шкільних бібліотек –2019 «Бібліотека Нової української школи – простір для освітніх можливостей кожного учня». </vt:lpstr>
      <vt:lpstr>План проведення  Всеукраїнського місячника шкільних бібліотек–2019</vt:lpstr>
      <vt:lpstr>Дублер-шоу «Бібліотекар на час» </vt:lpstr>
      <vt:lpstr> </vt:lpstr>
      <vt:lpstr>       Інтерактивний кардмейкінг</vt:lpstr>
      <vt:lpstr>День бібліотворчості  «Читаємо, малюємо,граємо»</vt:lpstr>
      <vt:lpstr>«Колобок» </vt:lpstr>
      <vt:lpstr>День бібліотворчості  «Читаємо, малюємо,граємо»</vt:lpstr>
      <vt:lpstr>Конкурс малюнків  «Бібліотека очима дітей»</vt:lpstr>
      <vt:lpstr>Я читач шкільної бібліотеки</vt:lpstr>
      <vt:lpstr>   Гра– вікторина «Казковий світ»</vt:lpstr>
      <vt:lpstr>Віртуальна подорож  «Незвичайні бібліотеки світу»</vt:lpstr>
      <vt:lpstr>Рейд-перевірка підручників</vt:lpstr>
      <vt:lpstr>Квест -гра «Знайди казкового героя»</vt:lpstr>
      <vt:lpstr>День першокласника  «Школяриками ми стали – до бібліотеки завітали»</vt:lpstr>
      <vt:lpstr>Произвольный показ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создания презентации</dc:title>
  <dc:creator>Павел Погодаев</dc:creator>
  <cp:lastModifiedBy>MSI</cp:lastModifiedBy>
  <cp:revision>97</cp:revision>
  <dcterms:created xsi:type="dcterms:W3CDTF">2017-01-04T14:26:05Z</dcterms:created>
  <dcterms:modified xsi:type="dcterms:W3CDTF">2019-11-08T08:48:21Z</dcterms:modified>
</cp:coreProperties>
</file>