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600CC"/>
    <a:srgbClr val="009900"/>
    <a:srgbClr val="FF3300"/>
    <a:srgbClr val="33CC33"/>
    <a:srgbClr val="9973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553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C1987E-2B16-4E8A-94DB-E3E123083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C4D8-76D2-4790-87D3-CBF0AD6672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FF5C5-6D99-4F50-8532-D1F04C2DA5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E2CB0-D860-4479-A84B-45B98F5C6E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50A09-10A4-409B-B79B-9C772B68D3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562-31E9-42EB-AE3B-BF5A4C194F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8EE7C-06EF-4206-BC64-F27258AF64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BAAE7-C97C-4087-9E03-32107EEBB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C451F-3249-45AC-AE3A-7C1BB1CE0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9F5DB-6000-4E98-9CE5-191E946FB6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C04BE-858D-465B-8AE3-23DB18DB8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C727A55-630D-4D86-9600-B5CECED1E1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45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b="0">
                <a:solidFill>
                  <a:schemeClr val="tx1"/>
                </a:solidFill>
              </a:rPr>
              <a:t>Казковий світ бібліотеки</a:t>
            </a:r>
            <a:endParaRPr lang="ru-RU" sz="4800" b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076700"/>
            <a:ext cx="6781800" cy="1752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uk-UA" sz="2800"/>
          </a:p>
          <a:p>
            <a:pPr algn="ctr">
              <a:lnSpc>
                <a:spcPct val="80000"/>
              </a:lnSpc>
            </a:pPr>
            <a:r>
              <a:rPr lang="uk-UA" sz="2800"/>
              <a:t>Всеукраїнський місячник шкільних бібліотек</a:t>
            </a:r>
          </a:p>
          <a:p>
            <a:pPr algn="ctr">
              <a:lnSpc>
                <a:spcPct val="80000"/>
              </a:lnSpc>
            </a:pPr>
            <a:r>
              <a:rPr lang="uk-UA" sz="2800"/>
              <a:t>2019 рік.</a:t>
            </a:r>
            <a:endParaRPr lang="ru-RU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Громадська бібіліотека Сієтлу.США.</a:t>
            </a:r>
            <a:endParaRPr lang="ru-RU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206375" cy="111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59397" name="AutoShape 5" descr="Картинки по запросу Громадська бібліотека Сіетла.США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9399" name="AutoShape 7" descr="Картинки по запросу Громадська бібліотека Сіетла.США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9401" name="AutoShape 9" descr="Картинки по запросу Громадська бібліотека Сіетла.США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9403" name="AutoShape 11" descr="Картинки по запросу Громадська бібліотека Сіетла.США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9405" name="AutoShape 13" descr="Картинки по запросу Громадська бібліотека Сіетла.США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9407" name="Picture 15" descr="Картинки по запросу Громадська бібліотека Сіетла.СШ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44675"/>
            <a:ext cx="6697663" cy="4392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Громадська бібліотека Ванкувера. Канада.</a:t>
            </a:r>
            <a:endParaRPr lang="ru-RU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13335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60421" name="AutoShape 5" descr="Картинки по запросу Громадська бібліотека Ванкувера. Канада.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0423" name="AutoShape 7" descr="Картинки по запросу Громадська бібліотека Ванкувера. Канада.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0425" name="AutoShape 9" descr="Картинки по запросу Громадська бібліотека Ванкувера. Канада.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0427" name="Picture 11" descr="Картинки по запросу Громадська бібліотека Ванкувера. Канада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916113"/>
            <a:ext cx="6337300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Міська бібліотека Штутгарта.</a:t>
            </a:r>
            <a:endParaRPr lang="ru-RU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133350" cy="111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61445" name="AutoShape 5" descr="Картинки по запросу Міська бібліотека Штутгарта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1447" name="AutoShape 7" descr="Картинки по запросу Міська бібліотека Штутгарта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1449" name="AutoShape 9" descr="Картинки по запросу Міська бібліотека Штутгарта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1451" name="Picture 11" descr="Картинки по запросу Міська бібліотека Штутгарт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6842125" cy="453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uk-UA" sz="4000"/>
              <a:t>Австрійська Національна бібліотека. Відень.</a:t>
            </a:r>
            <a:endParaRPr lang="ru-RU" sz="400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6985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62469" name="AutoShape 5" descr="Картинки по запросу Австрійська національна бібліотека відень фото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2471" name="AutoShape 7" descr="Картинки по запросу Австрійська національна бібліотека відень фото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2473" name="Picture 9" descr="Картинки по запросу Австрійська національна бібліотека відень фот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16113"/>
            <a:ext cx="6048375" cy="432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Бібліотека готелю Ко-Самуи. Таиланд.</a:t>
            </a:r>
            <a:endParaRPr lang="ru-RU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69850" cy="1825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63493" name="Picture 5" descr="Картинки по запросу Бібліотека готелю Ко-Самуи. Таиланд.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916113"/>
            <a:ext cx="6840538" cy="424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6013" y="260350"/>
            <a:ext cx="7737475" cy="2520950"/>
          </a:xfrm>
        </p:spPr>
        <p:txBody>
          <a:bodyPr/>
          <a:lstStyle/>
          <a:p>
            <a:pPr algn="ctr"/>
            <a:r>
              <a:rPr lang="uk-UA" sz="3600"/>
              <a:t>    </a:t>
            </a:r>
            <a:r>
              <a:rPr lang="uk-UA" sz="4800"/>
              <a:t>Звіт про проведення                                     Всеукраїнського місячника шкільних бібліотек</a:t>
            </a:r>
            <a:r>
              <a:rPr lang="uk-UA" sz="3600"/>
              <a:t>      </a:t>
            </a:r>
            <a:endParaRPr lang="ru-RU" sz="36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403350" y="3573463"/>
            <a:ext cx="72548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КЗ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’’ </a:t>
            </a:r>
            <a:r>
              <a:rPr lang="uk-UA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Шебелинська ЗОШ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I-III </a:t>
            </a:r>
            <a:r>
              <a:rPr lang="uk-UA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ст.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   </a:t>
            </a:r>
            <a:endParaRPr lang="uk-UA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Чередніченко Є.Ш.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uk-UA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uk-UA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  <a:r>
              <a:rPr lang="uk-UA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жовтень 2019 р.</a:t>
            </a: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385175" cy="3816350"/>
          </a:xfrm>
        </p:spPr>
        <p:txBody>
          <a:bodyPr/>
          <a:lstStyle/>
          <a:p>
            <a:r>
              <a:rPr lang="uk-UA"/>
              <a:t>Бібліотека Нової української школи – простір для освітніх можливостей кожного учня.</a:t>
            </a:r>
            <a:endParaRPr lang="ru-RU"/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48263" y="3357563"/>
            <a:ext cx="144462" cy="714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685338" y="1628775"/>
            <a:ext cx="71437" cy="7143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836613"/>
            <a:ext cx="8007350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                </a:t>
            </a:r>
            <a:r>
              <a:rPr lang="uk-UA" sz="4000"/>
              <a:t>Увага! Увага! Увага! </a:t>
            </a:r>
            <a:endParaRPr lang="uk-UA" sz="40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4000" b="1"/>
              <a:t>З 1 по 31 жовтня 2019 р.</a:t>
            </a:r>
            <a:r>
              <a:rPr lang="uk-UA" sz="4000"/>
              <a:t> в нашій школі проводиться Всеукраїнський місячник шкільних бібліотек під гаслом: «Бібліотека Нової української школи – простір для освітніх можливостей кожного учня» </a:t>
            </a:r>
            <a:endParaRPr lang="ru-RU"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/>
              <a:t>Програма заходів </a:t>
            </a:r>
            <a:br>
              <a:rPr lang="uk-UA" sz="2400"/>
            </a:br>
            <a:r>
              <a:rPr lang="uk-UA" sz="2400"/>
              <a:t>в рамках проведення Всеукраїнського місячника шкільних бібліотек </a:t>
            </a:r>
            <a:br>
              <a:rPr lang="uk-UA" sz="2400"/>
            </a:br>
            <a:r>
              <a:rPr lang="uk-UA" sz="2400"/>
              <a:t>під гаслом «Бібліотека Нової української школи – простір для освітніх можливостей кожного учня»</a:t>
            </a:r>
            <a:endParaRPr lang="ru-RU" sz="2400"/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205038"/>
            <a:ext cx="8007350" cy="4319587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uk-UA" sz="2000"/>
              <a:t>Засідання круглого столу </a:t>
            </a:r>
            <a:r>
              <a:rPr lang="en-US" sz="2000"/>
              <a:t>“</a:t>
            </a:r>
            <a:r>
              <a:rPr lang="uk-UA" sz="2000"/>
              <a:t> Бібліотека + школа = співпраця на користь майбутнього. </a:t>
            </a:r>
            <a:r>
              <a:rPr lang="en-US" sz="2000"/>
              <a:t>’’</a:t>
            </a:r>
            <a:endParaRPr lang="uk-UA" sz="20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2000"/>
              <a:t>Благодійна акція </a:t>
            </a:r>
            <a:r>
              <a:rPr lang="en-US" sz="2000"/>
              <a:t>“</a:t>
            </a:r>
            <a:r>
              <a:rPr lang="uk-UA" sz="2000"/>
              <a:t> Книжка в дарунок бібліотеці.</a:t>
            </a:r>
            <a:r>
              <a:rPr lang="en-US" sz="2000"/>
              <a:t>’’</a:t>
            </a:r>
            <a:endParaRPr lang="uk-UA" sz="20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2000"/>
              <a:t>Фотокрос </a:t>
            </a:r>
            <a:r>
              <a:rPr lang="en-US" sz="2000"/>
              <a:t>“</a:t>
            </a:r>
            <a:r>
              <a:rPr lang="uk-UA" sz="2000"/>
              <a:t> Моє хобі – читання.</a:t>
            </a:r>
            <a:r>
              <a:rPr lang="en-US" sz="2000"/>
              <a:t>”</a:t>
            </a:r>
            <a:endParaRPr lang="uk-UA" sz="20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2000"/>
              <a:t>Ярморок солідарності </a:t>
            </a:r>
            <a:r>
              <a:rPr lang="en-US" sz="2000"/>
              <a:t>: </a:t>
            </a:r>
            <a:r>
              <a:rPr lang="uk-UA" sz="2000"/>
              <a:t> виставка нової літератури </a:t>
            </a:r>
            <a:r>
              <a:rPr lang="en-US" sz="2000"/>
              <a:t>“</a:t>
            </a:r>
            <a:r>
              <a:rPr lang="uk-UA" sz="2000"/>
              <a:t> Книжкова алея .</a:t>
            </a:r>
            <a:r>
              <a:rPr lang="en-US" sz="2000"/>
              <a:t>”</a:t>
            </a:r>
            <a:endParaRPr lang="uk-UA" sz="20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2000"/>
              <a:t>Подорож  </a:t>
            </a:r>
            <a:r>
              <a:rPr lang="en-US" sz="2000"/>
              <a:t>“</a:t>
            </a:r>
            <a:r>
              <a:rPr lang="uk-UA" sz="2000"/>
              <a:t> Казковий світ бібліотеки.</a:t>
            </a:r>
            <a:r>
              <a:rPr lang="en-US" sz="2000"/>
              <a:t>”</a:t>
            </a:r>
            <a:endParaRPr lang="uk-UA" sz="20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2000"/>
              <a:t>Підготовка рекламно – іміджевої продукції </a:t>
            </a:r>
            <a:r>
              <a:rPr lang="en-US" sz="2000"/>
              <a:t>: </a:t>
            </a:r>
            <a:r>
              <a:rPr lang="uk-UA" sz="2000"/>
              <a:t>плакати </a:t>
            </a:r>
            <a:r>
              <a:rPr lang="en-US" sz="2000"/>
              <a:t>“</a:t>
            </a:r>
            <a:r>
              <a:rPr lang="uk-UA" sz="2000"/>
              <a:t> Друже, тут твоя бібліотека.</a:t>
            </a:r>
            <a:r>
              <a:rPr lang="en-US" sz="2000"/>
              <a:t>”</a:t>
            </a:r>
            <a:endParaRPr lang="uk-UA" sz="20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2000"/>
              <a:t>Бібліоперфоменс</a:t>
            </a:r>
            <a:r>
              <a:rPr lang="en-US" sz="2000"/>
              <a:t> ”</a:t>
            </a:r>
            <a:r>
              <a:rPr lang="uk-UA" sz="2000"/>
              <a:t> Літературні герої у бібліотеці.</a:t>
            </a:r>
            <a:r>
              <a:rPr lang="en-US" sz="2000"/>
              <a:t>”</a:t>
            </a:r>
            <a:endParaRPr lang="uk-UA" sz="20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uk-UA" sz="2000"/>
              <a:t>Розміщення на сайті школи матеріалів з теми Всеукраїнського місячника шкільних бібліотек.</a:t>
            </a:r>
            <a:endParaRPr lang="ru-RU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“</a:t>
            </a:r>
            <a:r>
              <a:rPr lang="uk-UA" sz="3600"/>
              <a:t> Бібліотека + школа = співпраця    на користь майбутньго  </a:t>
            </a:r>
            <a:r>
              <a:rPr lang="en-US" sz="3600"/>
              <a:t>”</a:t>
            </a:r>
            <a:endParaRPr lang="ru-RU" sz="360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4" name="Picture 4" descr="20191105_110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44675"/>
            <a:ext cx="8064500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Бібліотека Конгресу США</a:t>
            </a:r>
            <a:endParaRPr lang="ru-RU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97913" y="6159500"/>
            <a:ext cx="122237" cy="1492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50181" name="AutoShape 5" descr="Картинки по запросу библиотека конгресса сша фото"/>
          <p:cNvSpPr>
            <a:spLocks noChangeAspect="1" noChangeArrowheads="1"/>
          </p:cNvSpPr>
          <p:nvPr/>
        </p:nvSpPr>
        <p:spPr bwMode="auto">
          <a:xfrm>
            <a:off x="1825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83" name="AutoShape 7" descr="Картинки по запросу библиотека конгресса сша фото"/>
          <p:cNvSpPr>
            <a:spLocks noChangeAspect="1" noChangeArrowheads="1"/>
          </p:cNvSpPr>
          <p:nvPr/>
        </p:nvSpPr>
        <p:spPr bwMode="auto">
          <a:xfrm>
            <a:off x="1825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85" name="AutoShape 9" descr="Картинки по запросу библиотека конгресса сша фото"/>
          <p:cNvSpPr>
            <a:spLocks noChangeAspect="1" noChangeArrowheads="1"/>
          </p:cNvSpPr>
          <p:nvPr/>
        </p:nvSpPr>
        <p:spPr bwMode="auto">
          <a:xfrm>
            <a:off x="1825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87" name="AutoShape 11" descr="Картинки по запросу библиотека конгресса сша фото"/>
          <p:cNvSpPr>
            <a:spLocks noChangeAspect="1" noChangeArrowheads="1"/>
          </p:cNvSpPr>
          <p:nvPr/>
        </p:nvSpPr>
        <p:spPr bwMode="auto">
          <a:xfrm>
            <a:off x="1825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89" name="AutoShape 13" descr="Картинки по запросу библиотека конгресса сша фото"/>
          <p:cNvSpPr>
            <a:spLocks noChangeAspect="1" noChangeArrowheads="1"/>
          </p:cNvSpPr>
          <p:nvPr/>
        </p:nvSpPr>
        <p:spPr bwMode="auto">
          <a:xfrm>
            <a:off x="1825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91" name="AutoShape 15" descr="Картинки по запросу библиотека конгресса сша фото"/>
          <p:cNvSpPr>
            <a:spLocks noChangeAspect="1" noChangeArrowheads="1"/>
          </p:cNvSpPr>
          <p:nvPr/>
        </p:nvSpPr>
        <p:spPr bwMode="auto">
          <a:xfrm>
            <a:off x="1825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93" name="AutoShape 17" descr="Картинки по запросу библиотека конгресса сша фото"/>
          <p:cNvSpPr>
            <a:spLocks noChangeAspect="1" noChangeArrowheads="1"/>
          </p:cNvSpPr>
          <p:nvPr/>
        </p:nvSpPr>
        <p:spPr bwMode="auto">
          <a:xfrm>
            <a:off x="1825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95" name="AutoShape 19" descr="Картинки по запросу библиотека конгресса сша фото"/>
          <p:cNvSpPr>
            <a:spLocks noChangeAspect="1" noChangeArrowheads="1"/>
          </p:cNvSpPr>
          <p:nvPr/>
        </p:nvSpPr>
        <p:spPr bwMode="auto">
          <a:xfrm>
            <a:off x="1825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97" name="AutoShape 21" descr="Картинки по запросу библиотека конгресса сша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99" name="AutoShape 23" descr="Картинки по запросу библиотека конгресса сша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201" name="AutoShape 2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203" name="AutoShape 2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205" name="AutoShape 2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207" name="AutoShape 3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209" name="AutoShape 3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0211" name="Picture 35" descr="Картинки по запросу библиотека конгресса сш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7127875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/>
              <a:t>Фотокрос </a:t>
            </a:r>
            <a:r>
              <a:rPr lang="en-US" sz="3600"/>
              <a:t>“</a:t>
            </a:r>
            <a:r>
              <a:rPr lang="uk-UA" sz="3600"/>
              <a:t> Моє хобі – читання.</a:t>
            </a:r>
            <a:r>
              <a:rPr lang="en-US" sz="3600"/>
              <a:t>”</a:t>
            </a:r>
            <a:endParaRPr lang="ru-RU" sz="3600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8" name="Picture 4" descr="20191105_105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44675"/>
            <a:ext cx="7993062" cy="431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“ </a:t>
            </a:r>
            <a:r>
              <a:rPr lang="uk-UA" sz="3600"/>
              <a:t>Книжкова алея.</a:t>
            </a:r>
            <a:r>
              <a:rPr lang="en-US" sz="3600"/>
              <a:t>”</a:t>
            </a:r>
            <a:endParaRPr lang="ru-RU" sz="3600"/>
          </a:p>
        </p:txBody>
      </p:sp>
      <p:sp>
        <p:nvSpPr>
          <p:cNvPr id="73733" name="Rectangle 5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2" name="Picture 4" descr="20191104_0957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7993062" cy="432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“</a:t>
            </a:r>
            <a:r>
              <a:rPr lang="uk-UA" sz="3600"/>
              <a:t> Друже, тут твоя бібліотека. </a:t>
            </a:r>
            <a:r>
              <a:rPr lang="en-US" sz="3600"/>
              <a:t>”</a:t>
            </a:r>
            <a:endParaRPr lang="ru-RU" sz="3600"/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6" name="Picture 4" descr="20191106_133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7993062" cy="417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/>
              <a:t>Бібліоперфоменс </a:t>
            </a:r>
            <a:r>
              <a:rPr lang="en-US" sz="3600"/>
              <a:t>“ </a:t>
            </a:r>
            <a:r>
              <a:rPr lang="uk-UA" sz="3600"/>
              <a:t>Літературні герої у бібліотеці. </a:t>
            </a:r>
            <a:r>
              <a:rPr lang="en-US" sz="3600"/>
              <a:t>”</a:t>
            </a:r>
            <a:endParaRPr lang="ru-RU" sz="3600"/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89" name="Picture 13" descr="Картинки по запросу дети в масках сказочних героев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7993062" cy="417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676400"/>
            <a:ext cx="133350" cy="9683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765175"/>
            <a:ext cx="8007350" cy="5330825"/>
          </a:xfrm>
        </p:spPr>
        <p:txBody>
          <a:bodyPr/>
          <a:lstStyle/>
          <a:p>
            <a:pPr algn="ctr"/>
            <a:r>
              <a:rPr lang="en-US" sz="4800"/>
              <a:t>“ </a:t>
            </a:r>
            <a:r>
              <a:rPr lang="uk-UA" sz="4800"/>
              <a:t>Бібліотеки – це скарбниці всіх богатств людського духу.</a:t>
            </a:r>
            <a:r>
              <a:rPr lang="en-US" sz="4800"/>
              <a:t>”</a:t>
            </a:r>
            <a:r>
              <a:rPr lang="uk-UA" sz="4800"/>
              <a:t> </a:t>
            </a:r>
          </a:p>
          <a:p>
            <a:endParaRPr lang="uk-UA" sz="4800"/>
          </a:p>
          <a:p>
            <a:endParaRPr lang="uk-UA" sz="4800"/>
          </a:p>
          <a:p>
            <a:r>
              <a:rPr lang="uk-UA" sz="4400"/>
              <a:t>                            Г. Лейбніц.</a:t>
            </a:r>
            <a:endParaRPr lang="ru-RU"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Національна бібліотека республіки Біларусь. Мінск.</a:t>
            </a:r>
            <a:endParaRPr lang="ru-RU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 flipH="1">
            <a:off x="8686800" y="6021388"/>
            <a:ext cx="133350" cy="104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52229" name="AutoShape 5" descr="Картинки по запросу библиотека республики беларусь фото"/>
          <p:cNvSpPr>
            <a:spLocks noChangeAspect="1" noChangeArrowheads="1"/>
          </p:cNvSpPr>
          <p:nvPr/>
        </p:nvSpPr>
        <p:spPr bwMode="auto">
          <a:xfrm>
            <a:off x="1825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31" name="AutoShape 7" descr="Картинки по запросу библиотека республики беларусь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33" name="AutoShape 9" descr="Картинки по запросу библиотека республики беларусь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35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37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39" name="AutoShape 1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41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43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45" name="AutoShape 2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2247" name="Picture 23" descr="ANd9GcSLzLMDyS2e6uZsMUQ0Aj78JR8K_3n4MAcvE6KzSs1O_Vyntrfv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16113"/>
            <a:ext cx="7559675" cy="446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Бібліотека абатства Святого Гала.Швейцарія.</a:t>
            </a:r>
            <a:endParaRPr lang="ru-RU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133350" cy="111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53253" name="Picture 5" descr="ANd9GcSGX3ej30na_toaFg7-8GcVzRZaKt1gyjhvztstB0QUhE-eq4dQ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16113"/>
            <a:ext cx="7488237" cy="439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Дельфтська бібліотека. Нідерланди.</a:t>
            </a:r>
            <a:endParaRPr lang="ru-RU" sz="4000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69850" cy="7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54277" name="Picture 5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7620000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Громадська бібліотека. Стокгольм.</a:t>
            </a:r>
            <a:endParaRPr lang="ru-RU"/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8255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55301" name="Picture 5" descr="1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7620000" cy="467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Бібліотека Александріна в Єгипті.</a:t>
            </a:r>
            <a:endParaRPr lang="ru-RU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69850" cy="111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56325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00213"/>
            <a:ext cx="7054850" cy="432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Читальний зал Британського музею.</a:t>
            </a:r>
            <a:endParaRPr lang="ru-RU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9525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57349" name="AutoShape 5" descr="Картинки по запросу читальний зал Британського музею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7351" name="AutoShape 7" descr="Картинки по запросу читальний зал Британського музею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7353" name="AutoShape 9" descr="Картинки по запросу читальний зал Британського музею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7355" name="AutoShape 11" descr="Картинки по запросу читальний зал Британського музею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7357" name="Picture 13" descr="Картинки по запросу читальний зал Британського музею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73238"/>
            <a:ext cx="7200900" cy="4319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Бібліотека Софійського університету. Болгарія.</a:t>
            </a:r>
            <a:endParaRPr lang="ru-RU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8686800" y="6126163"/>
            <a:ext cx="8255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58373" name="Picture 5" descr="Картинки по запросу Бібліотека Софійського університету. Болгарія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057400"/>
            <a:ext cx="7416800" cy="425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156</TotalTime>
  <Words>293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Comic Sans MS</vt:lpstr>
      <vt:lpstr>Arial</vt:lpstr>
      <vt:lpstr>Arial Black</vt:lpstr>
      <vt:lpstr>Times New Roman</vt:lpstr>
      <vt:lpstr>Wingdings</vt:lpstr>
      <vt:lpstr>Трава</vt:lpstr>
      <vt:lpstr>Казковий світ бібліотеки</vt:lpstr>
      <vt:lpstr>Бібліотека Конгресу США</vt:lpstr>
      <vt:lpstr>Національна бібліотека республіки Біларусь. Мінск.</vt:lpstr>
      <vt:lpstr>Бібліотека абатства Святого Гала.Швейцарія.</vt:lpstr>
      <vt:lpstr>Дельфтська бібліотека. Нідерланди.</vt:lpstr>
      <vt:lpstr>Громадська бібліотека. Стокгольм.</vt:lpstr>
      <vt:lpstr>Бібліотека Александріна в Єгипті.</vt:lpstr>
      <vt:lpstr>Читальний зал Британського музею.</vt:lpstr>
      <vt:lpstr>Бібліотека Софійського університету. Болгарія.</vt:lpstr>
      <vt:lpstr>Громадська бібіліотека Сієтлу.США.</vt:lpstr>
      <vt:lpstr>Громадська бібліотека Ванкувера. Канада.</vt:lpstr>
      <vt:lpstr>Міська бібліотека Штутгарта.</vt:lpstr>
      <vt:lpstr>Австрійська Національна бібліотека. Відень.</vt:lpstr>
      <vt:lpstr>Бібліотека готелю Ко-Самуи. Таиланд.</vt:lpstr>
      <vt:lpstr>    Звіт про проведення                                     Всеукраїнського місячника шкільних бібліотек      </vt:lpstr>
      <vt:lpstr>Бібліотека Нової української школи – простір для освітніх можливостей кожного учня.</vt:lpstr>
      <vt:lpstr>Слайд 17</vt:lpstr>
      <vt:lpstr>Програма заходів  в рамках проведення Всеукраїнського місячника шкільних бібліотек  під гаслом «Бібліотека Нової української школи – простір для освітніх можливостей кожного учня»</vt:lpstr>
      <vt:lpstr>“ Бібліотека + школа = співпраця    на користь майбутньго  ”</vt:lpstr>
      <vt:lpstr>Фотокрос “ Моє хобі – читання.”</vt:lpstr>
      <vt:lpstr>“ Книжкова алея.”</vt:lpstr>
      <vt:lpstr>“ Друже, тут твоя бібліотека. ”</vt:lpstr>
      <vt:lpstr>Бібліоперфоменс “ Літературні герої у бібліотеці. ”</vt:lpstr>
      <vt:lpstr>Слайд 24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Найкрасивіші і найзнаменітіші бібліотеки світу.</dc:title>
  <dc:creator>user</dc:creator>
  <cp:lastModifiedBy>MSI</cp:lastModifiedBy>
  <cp:revision>3</cp:revision>
  <cp:lastPrinted>1601-01-01T00:00:00Z</cp:lastPrinted>
  <dcterms:created xsi:type="dcterms:W3CDTF">2019-10-10T10:02:50Z</dcterms:created>
  <dcterms:modified xsi:type="dcterms:W3CDTF">2019-11-08T10:30:47Z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