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9" r:id="rId3"/>
    <p:sldId id="260" r:id="rId4"/>
    <p:sldId id="261" r:id="rId5"/>
    <p:sldId id="269" r:id="rId6"/>
    <p:sldId id="262" r:id="rId7"/>
    <p:sldId id="268" r:id="rId8"/>
    <p:sldId id="263" r:id="rId9"/>
    <p:sldId id="264" r:id="rId10"/>
    <p:sldId id="257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5858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353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198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938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361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563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8596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820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237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0772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201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11/8/2019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4849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30" r:id="rId5"/>
    <p:sldLayoutId id="2147483724" r:id="rId6"/>
    <p:sldLayoutId id="2147483725" r:id="rId7"/>
    <p:sldLayoutId id="2147483726" r:id="rId8"/>
    <p:sldLayoutId id="2147483729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37EF1E1-095B-47EB-9803-53233C7C1568}"/>
              </a:ext>
            </a:extLst>
          </p:cNvPr>
          <p:cNvSpPr/>
          <p:nvPr/>
        </p:nvSpPr>
        <p:spPr>
          <a:xfrm>
            <a:off x="1231942" y="1346755"/>
            <a:ext cx="97248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Комунальний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заклад «</a:t>
            </a:r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Бірківська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ЗОШ І-ІІІ </a:t>
            </a:r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ступенів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 </a:t>
            </a:r>
            <a:b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Всеукраїнський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місячник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шкільних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бібліотек</a:t>
            </a: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2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3600" b="1" dirty="0" err="1">
                <a:solidFill>
                  <a:schemeClr val="bg1"/>
                </a:solidFill>
              </a:rPr>
              <a:t>Бібліотека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Нової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української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школи</a:t>
            </a:r>
            <a:r>
              <a:rPr lang="ru-RU" sz="3600" b="1" dirty="0">
                <a:solidFill>
                  <a:schemeClr val="bg1"/>
                </a:solidFill>
              </a:rPr>
              <a:t> – </a:t>
            </a:r>
            <a:r>
              <a:rPr lang="ru-RU" sz="3600" b="1" dirty="0" err="1">
                <a:solidFill>
                  <a:schemeClr val="bg1"/>
                </a:solidFill>
              </a:rPr>
              <a:t>простір</a:t>
            </a:r>
            <a:r>
              <a:rPr lang="ru-RU" sz="3600" b="1" dirty="0">
                <a:solidFill>
                  <a:schemeClr val="bg1"/>
                </a:solidFill>
              </a:rPr>
              <a:t> </a:t>
            </a:r>
            <a:endParaRPr lang="ru-RU" sz="3600" dirty="0">
              <a:solidFill>
                <a:schemeClr val="bg1"/>
              </a:solidFill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для </a:t>
            </a:r>
            <a:r>
              <a:rPr lang="ru-RU" sz="3600" b="1" dirty="0" err="1">
                <a:solidFill>
                  <a:schemeClr val="bg1"/>
                </a:solidFill>
              </a:rPr>
              <a:t>освітніх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можливостей</a:t>
            </a:r>
            <a:r>
              <a:rPr lang="ru-RU" sz="3600" b="1" dirty="0">
                <a:solidFill>
                  <a:schemeClr val="bg1"/>
                </a:solidFill>
              </a:rPr>
              <a:t> кожного </a:t>
            </a:r>
            <a:r>
              <a:rPr lang="ru-RU" sz="3600" b="1" dirty="0" err="1">
                <a:solidFill>
                  <a:schemeClr val="bg1"/>
                </a:solidFill>
              </a:rPr>
              <a:t>учня</a:t>
            </a:r>
            <a:r>
              <a:rPr lang="ru-RU" sz="3600" b="1" dirty="0">
                <a:solidFill>
                  <a:schemeClr val="bg1"/>
                </a:solidFill>
              </a:rPr>
              <a:t>»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endParaRPr lang="ru-RU" sz="3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E31392D-FBE3-42C1-9E41-353663C4D10D}"/>
              </a:ext>
            </a:extLst>
          </p:cNvPr>
          <p:cNvSpPr txBox="1"/>
          <p:nvPr/>
        </p:nvSpPr>
        <p:spPr>
          <a:xfrm>
            <a:off x="6519496" y="5776867"/>
            <a:ext cx="443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Завідувач бібліотеки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err="1">
                <a:solidFill>
                  <a:schemeClr val="bg1"/>
                </a:solidFill>
              </a:rPr>
              <a:t>Кучинська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Олена Іванівна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A422E79-3385-444E-B7D7-EFB99716D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8" y="4201055"/>
            <a:ext cx="3696151" cy="208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995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6546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B0C89FB-943C-4458-9081-95DBBA3BCFA2}"/>
              </a:ext>
            </a:extLst>
          </p:cNvPr>
          <p:cNvSpPr/>
          <p:nvPr/>
        </p:nvSpPr>
        <p:spPr>
          <a:xfrm>
            <a:off x="2142833" y="311919"/>
            <a:ext cx="7903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Літературна вікторина «Книга – міст у світ знань»</a:t>
            </a:r>
            <a:endParaRPr lang="ru-RU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1AEFC2-F9EF-46AC-9BD8-D8E5234D0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37" y="1585059"/>
            <a:ext cx="5171817" cy="38788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5AA7A93-BC0F-4188-B405-A3CC31A76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90" t="8776" b="7805"/>
          <a:stretch/>
        </p:blipFill>
        <p:spPr>
          <a:xfrm>
            <a:off x="2838108" y="1174492"/>
            <a:ext cx="3646056" cy="24551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B8E84E4-E7C9-44C0-9DC6-E5C63CE539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65"/>
          <a:stretch/>
        </p:blipFill>
        <p:spPr>
          <a:xfrm>
            <a:off x="216582" y="3113836"/>
            <a:ext cx="3852502" cy="235008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DE9BD25-C443-46C0-8A73-FF0C79A2F7B1}"/>
              </a:ext>
            </a:extLst>
          </p:cNvPr>
          <p:cNvSpPr/>
          <p:nvPr/>
        </p:nvSpPr>
        <p:spPr>
          <a:xfrm>
            <a:off x="2192403" y="5769878"/>
            <a:ext cx="8165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вікторини учні  продемонстрували свої знання, кмітливість, спостережливість, увагу та ерудицію. 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16" name="Picture 2" descr="Картинки по запросу знаки вопроса png">
            <a:extLst>
              <a:ext uri="{FF2B5EF4-FFF2-40B4-BE49-F238E27FC236}">
                <a16:creationId xmlns="" xmlns:a16="http://schemas.microsoft.com/office/drawing/2014/main" id="{95070BB5-F38E-4457-8E73-1531FAC1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54" y="4243770"/>
            <a:ext cx="1216008" cy="912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552D6EB-D396-440A-B66C-1559109506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2" y="1394079"/>
            <a:ext cx="1419771" cy="11074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1343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3FA7537-CF78-4FBE-8B40-5C1731CAE661}"/>
              </a:ext>
            </a:extLst>
          </p:cNvPr>
          <p:cNvSpPr/>
          <p:nvPr/>
        </p:nvSpPr>
        <p:spPr>
          <a:xfrm>
            <a:off x="2598905" y="460650"/>
            <a:ext cx="601869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bg1"/>
                </a:solidFill>
              </a:rPr>
              <a:t>Акція « Подаруй книзі нову домівку»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CA5169-2911-42BC-B345-41DD0B735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9" y="1293677"/>
            <a:ext cx="5084595" cy="3813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73F0941-4748-4F51-9060-C4D8A6A6B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18" y="1178243"/>
            <a:ext cx="5793171" cy="4344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0FCACB-274B-48CC-9950-15F275F85574}"/>
              </a:ext>
            </a:extLst>
          </p:cNvPr>
          <p:cNvSpPr txBox="1"/>
          <p:nvPr/>
        </p:nvSpPr>
        <p:spPr>
          <a:xfrm>
            <a:off x="1270877" y="5776678"/>
            <a:ext cx="923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Акція</a:t>
            </a:r>
            <a:r>
              <a:rPr lang="ru-RU" sz="2000" b="1" i="1" dirty="0">
                <a:solidFill>
                  <a:srgbClr val="7030A0"/>
                </a:solidFill>
              </a:rPr>
              <a:t> проводилась з метою </a:t>
            </a:r>
            <a:r>
              <a:rPr lang="ru-RU" sz="2000" b="1" i="1" dirty="0" err="1">
                <a:solidFill>
                  <a:srgbClr val="7030A0"/>
                </a:solidFill>
              </a:rPr>
              <a:t>популяризації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серед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учн</a:t>
            </a:r>
            <a:r>
              <a:rPr lang="uk-UA" sz="2000" b="1" i="1" dirty="0">
                <a:solidFill>
                  <a:srgbClr val="7030A0"/>
                </a:solidFill>
              </a:rPr>
              <a:t>і</a:t>
            </a:r>
            <a:r>
              <a:rPr lang="ru-RU" sz="2000" b="1" i="1" dirty="0">
                <a:solidFill>
                  <a:srgbClr val="7030A0"/>
                </a:solidFill>
              </a:rPr>
              <a:t>в </a:t>
            </a:r>
            <a:r>
              <a:rPr lang="ru-RU" sz="2000" b="1" i="1" dirty="0" err="1">
                <a:solidFill>
                  <a:srgbClr val="7030A0"/>
                </a:solidFill>
              </a:rPr>
              <a:t>інформаційної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культури</a:t>
            </a:r>
            <a:r>
              <a:rPr lang="ru-RU" sz="2000" b="1" i="1" dirty="0">
                <a:solidFill>
                  <a:srgbClr val="7030A0"/>
                </a:solidFill>
              </a:rPr>
              <a:t>,</a:t>
            </a:r>
          </a:p>
          <a:p>
            <a:r>
              <a:rPr lang="ru-RU" sz="2000" b="1" i="1" dirty="0" err="1">
                <a:solidFill>
                  <a:srgbClr val="7030A0"/>
                </a:solidFill>
              </a:rPr>
              <a:t>підвищення</a:t>
            </a:r>
            <a:r>
              <a:rPr lang="ru-RU" sz="2000" b="1" i="1" dirty="0">
                <a:solidFill>
                  <a:srgbClr val="7030A0"/>
                </a:solidFill>
              </a:rPr>
              <a:t> статус</a:t>
            </a:r>
            <a:r>
              <a:rPr lang="uk-UA" sz="2000" b="1" i="1" dirty="0">
                <a:solidFill>
                  <a:srgbClr val="7030A0"/>
                </a:solidFill>
              </a:rPr>
              <a:t>у </a:t>
            </a:r>
            <a:r>
              <a:rPr lang="ru-RU" sz="2000" b="1" i="1" dirty="0" err="1">
                <a:solidFill>
                  <a:srgbClr val="7030A0"/>
                </a:solidFill>
              </a:rPr>
              <a:t>шкільної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бібліотеки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поповнення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книжкового</a:t>
            </a:r>
            <a:r>
              <a:rPr lang="ru-RU" sz="2000" b="1" i="1" dirty="0">
                <a:solidFill>
                  <a:srgbClr val="7030A0"/>
                </a:solidFill>
              </a:rPr>
              <a:t> фонду.</a:t>
            </a:r>
          </a:p>
        </p:txBody>
      </p:sp>
    </p:spTree>
    <p:extLst>
      <p:ext uri="{BB962C8B-B14F-4D97-AF65-F5344CB8AC3E}">
        <p14:creationId xmlns="" xmlns:p14="http://schemas.microsoft.com/office/powerpoint/2010/main" val="551370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AC3811A-7EC5-4D3A-B5A5-C845010D6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50955776"/>
              </p:ext>
            </p:extLst>
          </p:nvPr>
        </p:nvGraphicFramePr>
        <p:xfrm>
          <a:off x="3078788" y="2036602"/>
          <a:ext cx="6116487" cy="3909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126">
                  <a:extLst>
                    <a:ext uri="{9D8B030D-6E8A-4147-A177-3AD203B41FA5}">
                      <a16:colId xmlns="" xmlns:a16="http://schemas.microsoft.com/office/drawing/2014/main" val="2192846919"/>
                    </a:ext>
                  </a:extLst>
                </a:gridCol>
                <a:gridCol w="3187281">
                  <a:extLst>
                    <a:ext uri="{9D8B030D-6E8A-4147-A177-3AD203B41FA5}">
                      <a16:colId xmlns="" xmlns:a16="http://schemas.microsoft.com/office/drawing/2014/main" val="4131864527"/>
                    </a:ext>
                  </a:extLst>
                </a:gridCol>
                <a:gridCol w="1275119">
                  <a:extLst>
                    <a:ext uri="{9D8B030D-6E8A-4147-A177-3AD203B41FA5}">
                      <a16:colId xmlns="" xmlns:a16="http://schemas.microsoft.com/office/drawing/2014/main" val="902126038"/>
                    </a:ext>
                  </a:extLst>
                </a:gridCol>
                <a:gridCol w="1243961">
                  <a:extLst>
                    <a:ext uri="{9D8B030D-6E8A-4147-A177-3AD203B41FA5}">
                      <a16:colId xmlns="" xmlns:a16="http://schemas.microsoft.com/office/drawing/2014/main" val="2843664335"/>
                    </a:ext>
                  </a:extLst>
                </a:gridCol>
              </a:tblGrid>
              <a:tr h="669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</a:rPr>
                        <a:t>з/п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  <a:effectLst/>
                        </a:rPr>
                        <a:t>Назва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</a:rPr>
                        <a:t> заходу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Місце проведення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  <a:effectLst/>
                        </a:rPr>
                        <a:t>Відповідальний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9303852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Бібліотечний урок-подорож «Мандрівка книжковим містом»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Бібліотека</a:t>
                      </a:r>
                      <a:endParaRPr lang="ru-RU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uk-UA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керівник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3515608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Квітка бажань «Хочу бачити у бібліотеці…»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Бібліотека</a:t>
                      </a:r>
                      <a:endParaRPr lang="ru-RU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5303378"/>
                  </a:ext>
                </a:extLst>
              </a:tr>
              <a:tr h="163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</a:rPr>
                        <a:t>Виставка-інсталяція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bg1"/>
                          </a:solidFill>
                        </a:rPr>
                        <a:t>літератури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 «</a:t>
                      </a:r>
                      <a:r>
                        <a:rPr lang="ru-RU" sz="1200" b="0" dirty="0" err="1">
                          <a:solidFill>
                            <a:schemeClr val="bg1"/>
                          </a:solidFill>
                        </a:rPr>
                        <a:t>Книжкова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 алея»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Бібліотека</a:t>
                      </a:r>
                      <a:endParaRPr lang="ru-RU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8686387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Урок – подорож « Бібліотеки світу»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Клас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8985287"/>
                  </a:ext>
                </a:extLst>
              </a:tr>
              <a:tr h="163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</a:rPr>
                        <a:t>Селфі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 з </a:t>
                      </a:r>
                      <a:r>
                        <a:rPr lang="ru-RU" sz="1200" b="0" dirty="0" err="1">
                          <a:solidFill>
                            <a:schemeClr val="bg1"/>
                          </a:solidFill>
                        </a:rPr>
                        <a:t>улюбленою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 книгою «Читаю і </a:t>
                      </a:r>
                      <a:r>
                        <a:rPr lang="ru-RU" sz="1200" b="0" dirty="0" err="1">
                          <a:solidFill>
                            <a:schemeClr val="bg1"/>
                          </a:solidFill>
                        </a:rPr>
                        <a:t>тобі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 раджу»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Бібліотека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6639591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Презентація книги О. </a:t>
                      </a:r>
                      <a:r>
                        <a:rPr lang="uk-UA" sz="1200" b="0" dirty="0" err="1">
                          <a:solidFill>
                            <a:schemeClr val="bg1"/>
                          </a:solidFill>
                        </a:rPr>
                        <a:t>Зеленіної</a:t>
                      </a:r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 «Світове місто Харків»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Клас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вчитель історії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0821824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Дублер – шоу «Бібліотекар на час»</a:t>
                      </a:r>
                      <a:endParaRPr lang="ru-RU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Бібліотека</a:t>
                      </a:r>
                      <a:endParaRPr lang="ru-RU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4558934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Літературна вікторина «Книга – міст у світ знань»</a:t>
                      </a:r>
                      <a:endParaRPr lang="ru-RU" sz="1200" b="0" dirty="0"/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Клас</a:t>
                      </a:r>
                      <a:endParaRPr lang="ru-RU" sz="1200" b="0" dirty="0">
                        <a:effectLst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4893280"/>
                  </a:ext>
                </a:extLst>
              </a:tr>
              <a:tr h="335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0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0" dirty="0">
                          <a:solidFill>
                            <a:schemeClr val="bg1"/>
                          </a:solidFill>
                        </a:rPr>
                        <a:t>Акція « Подаруй книзі нову домівку»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b="0">
                          <a:effectLst/>
                        </a:rPr>
                        <a:t>Бібліотека</a:t>
                      </a:r>
                      <a:endParaRPr lang="ru-RU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Зав. бібліотекою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78" marR="51678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8719407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81977E25-A125-473A-AE62-93AB3C4B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859" y="576590"/>
            <a:ext cx="55090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роведення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місячника</a:t>
            </a:r>
            <a:r>
              <a:rPr lang="ru-RU" altLang="ru-RU" sz="1600" b="1" dirty="0"/>
              <a:t> </a:t>
            </a:r>
            <a:r>
              <a:rPr kumimoji="0" lang="uk-UA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кільних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бібліотек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kumimoji="0" lang="ru-RU" altLang="ru-RU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4104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6546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8852F2C-B1B6-4C42-92A7-516CF916D2AF}"/>
              </a:ext>
            </a:extLst>
          </p:cNvPr>
          <p:cNvSpPr/>
          <p:nvPr/>
        </p:nvSpPr>
        <p:spPr>
          <a:xfrm>
            <a:off x="1187828" y="422620"/>
            <a:ext cx="981307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chemeClr val="bg1"/>
                </a:solidFill>
              </a:rPr>
              <a:t>Бібліотечний урок-подорож «Мандрівка книжковим містом»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AF5863-6B6C-4A30-A349-61F6565AD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70" y="1894723"/>
            <a:ext cx="2890050" cy="38533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563BBD1-DACE-4ED3-A40C-D1981B299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" y="1475234"/>
            <a:ext cx="3128252" cy="23461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76A5FA6-9790-4605-8116-1133D8717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" y="3945252"/>
            <a:ext cx="3108960" cy="2331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ED8B37-7C8F-430D-8F2E-5F77687ECFD6}"/>
              </a:ext>
            </a:extLst>
          </p:cNvPr>
          <p:cNvSpPr txBox="1"/>
          <p:nvPr/>
        </p:nvSpPr>
        <p:spPr>
          <a:xfrm>
            <a:off x="7290268" y="2384512"/>
            <a:ext cx="4047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>
                <a:solidFill>
                  <a:schemeClr val="accent6">
                    <a:lumMod val="75000"/>
                  </a:schemeClr>
                </a:solidFill>
              </a:rPr>
              <a:t>Учні ознайомились з бібліотекою,</a:t>
            </a:r>
          </a:p>
          <a:p>
            <a:r>
              <a:rPr lang="uk-UA" sz="2000" b="1" i="1" dirty="0">
                <a:solidFill>
                  <a:schemeClr val="accent6">
                    <a:lumMod val="75000"/>
                  </a:schemeClr>
                </a:solidFill>
              </a:rPr>
              <a:t>правилами поводження з книгою.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8912BF-5473-46DE-80AC-774755D89BA5}"/>
              </a:ext>
            </a:extLst>
          </p:cNvPr>
          <p:cNvSpPr txBox="1"/>
          <p:nvPr/>
        </p:nvSpPr>
        <p:spPr>
          <a:xfrm>
            <a:off x="6681791" y="3821422"/>
            <a:ext cx="5395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</a:rPr>
              <a:t>«Людина, для якої книжка вже у дитинстві стала</a:t>
            </a:r>
          </a:p>
          <a:p>
            <a:r>
              <a:rPr lang="uk-UA" b="1" i="1" dirty="0">
                <a:solidFill>
                  <a:schemeClr val="bg1"/>
                </a:solidFill>
              </a:rPr>
              <a:t>такою необхідною, як скрипка для музиканта,</a:t>
            </a:r>
          </a:p>
          <a:p>
            <a:r>
              <a:rPr lang="uk-UA" b="1" i="1" dirty="0">
                <a:solidFill>
                  <a:schemeClr val="bg1"/>
                </a:solidFill>
              </a:rPr>
              <a:t>як пензель для художника, ніколи не відчує себе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обділеною</a:t>
            </a:r>
            <a:r>
              <a:rPr lang="ru-RU" b="1" i="1" dirty="0">
                <a:solidFill>
                  <a:schemeClr val="bg1"/>
                </a:solidFill>
              </a:rPr>
              <a:t> і </a:t>
            </a:r>
            <a:r>
              <a:rPr lang="ru-RU" b="1" i="1" dirty="0" err="1">
                <a:solidFill>
                  <a:schemeClr val="bg1"/>
                </a:solidFill>
              </a:rPr>
              <a:t>спустошеною</a:t>
            </a:r>
            <a:r>
              <a:rPr lang="ru-RU" b="1" i="1" dirty="0">
                <a:solidFill>
                  <a:schemeClr val="bg1"/>
                </a:solidFill>
              </a:rPr>
              <a:t>»</a:t>
            </a:r>
            <a:br>
              <a:rPr lang="ru-RU" b="1" i="1" dirty="0">
                <a:solidFill>
                  <a:schemeClr val="bg1"/>
                </a:solidFill>
              </a:rPr>
            </a:br>
            <a:endParaRPr lang="ru-RU" b="1" i="1" dirty="0">
              <a:solidFill>
                <a:schemeClr val="bg1"/>
              </a:solidFill>
            </a:endParaRPr>
          </a:p>
          <a:p>
            <a:pPr algn="r"/>
            <a:r>
              <a:rPr lang="ru-RU" b="1" i="1" dirty="0">
                <a:solidFill>
                  <a:schemeClr val="bg1"/>
                </a:solidFill>
              </a:rPr>
              <a:t>В. </a:t>
            </a:r>
            <a:r>
              <a:rPr lang="ru-RU" b="1" i="1" dirty="0" err="1">
                <a:solidFill>
                  <a:schemeClr val="bg1"/>
                </a:solidFill>
              </a:rPr>
              <a:t>Сухомлинський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1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BB71A2A-A33D-4B1C-9ED7-3D1F86E690B0}"/>
              </a:ext>
            </a:extLst>
          </p:cNvPr>
          <p:cNvSpPr/>
          <p:nvPr/>
        </p:nvSpPr>
        <p:spPr>
          <a:xfrm>
            <a:off x="2701798" y="458007"/>
            <a:ext cx="689483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chemeClr val="bg1"/>
                </a:solidFill>
              </a:rPr>
              <a:t>Квітка бажань «Хочу бачити у бібліотеці…»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BA5302A-1665-48CF-9D78-55425BFBE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84" y="2603330"/>
            <a:ext cx="3721100" cy="2790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4E5F184-BEF1-40FF-98A8-7B61D4241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51" y="1847102"/>
            <a:ext cx="4064001" cy="30480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304D786-9B44-4433-8B05-48F7BD720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475234"/>
            <a:ext cx="4064000" cy="304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D9F5FC2-4B62-4E32-BDE2-F4C906232DDC}"/>
              </a:ext>
            </a:extLst>
          </p:cNvPr>
          <p:cNvSpPr/>
          <p:nvPr/>
        </p:nvSpPr>
        <p:spPr>
          <a:xfrm>
            <a:off x="798025" y="5625072"/>
            <a:ext cx="10487025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Відвідувачі з задоволенням залишали на пелюстках квітки свої побажання на адресу бібліотеки.</a:t>
            </a:r>
            <a:r>
              <a:rPr lang="ru-RU" sz="2400" b="1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Квітка</a:t>
            </a:r>
            <a:r>
              <a:rPr lang="ru-RU" sz="2400" b="1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бажань</a:t>
            </a:r>
            <a:r>
              <a:rPr lang="ru-RU" sz="2400" b="1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продовжує</a:t>
            </a:r>
            <a:r>
              <a:rPr lang="ru-RU" sz="2400" b="1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цвісти</a:t>
            </a:r>
            <a:r>
              <a:rPr lang="ru-RU" sz="2400" b="1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2400" b="1" i="1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8138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3FA7537-CF78-4FBE-8B40-5C1731CAE661}"/>
              </a:ext>
            </a:extLst>
          </p:cNvPr>
          <p:cNvSpPr/>
          <p:nvPr/>
        </p:nvSpPr>
        <p:spPr>
          <a:xfrm>
            <a:off x="1969154" y="361596"/>
            <a:ext cx="7895303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chemeClr val="bg1"/>
                </a:solidFill>
              </a:rPr>
              <a:t>Виставка-інсталяція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літератури</a:t>
            </a:r>
            <a:r>
              <a:rPr lang="ru-RU" sz="2800" b="1" dirty="0">
                <a:solidFill>
                  <a:schemeClr val="bg1"/>
                </a:solidFill>
              </a:rPr>
              <a:t> «</a:t>
            </a:r>
            <a:r>
              <a:rPr lang="ru-RU" sz="2800" b="1" dirty="0" err="1">
                <a:solidFill>
                  <a:schemeClr val="bg1"/>
                </a:solidFill>
              </a:rPr>
              <a:t>Книжкова</a:t>
            </a:r>
            <a:r>
              <a:rPr lang="ru-RU" sz="2800" b="1" dirty="0">
                <a:solidFill>
                  <a:schemeClr val="bg1"/>
                </a:solidFill>
              </a:rPr>
              <a:t> алея»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372719E-02EB-44A9-B845-952BC261AA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700"/>
          <a:stretch/>
        </p:blipFill>
        <p:spPr>
          <a:xfrm>
            <a:off x="1603384" y="1598434"/>
            <a:ext cx="4346816" cy="39137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E9A9948-B47E-48AD-9D89-F9C68D6D5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97" y="1411125"/>
            <a:ext cx="3214306" cy="42857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08CE4E6-A775-4F8F-A833-9EBD129F9459}"/>
              </a:ext>
            </a:extLst>
          </p:cNvPr>
          <p:cNvSpPr txBox="1"/>
          <p:nvPr/>
        </p:nvSpPr>
        <p:spPr>
          <a:xfrm>
            <a:off x="3054355" y="5997456"/>
            <a:ext cx="567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rgbClr val="7030A0"/>
                </a:solidFill>
              </a:rPr>
              <a:t>Улюблені книжки учнів молодшої школи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2C10DF5-DA41-4507-9DF8-146DF6D200DD}"/>
              </a:ext>
            </a:extLst>
          </p:cNvPr>
          <p:cNvSpPr/>
          <p:nvPr/>
        </p:nvSpPr>
        <p:spPr>
          <a:xfrm>
            <a:off x="3349248" y="5121090"/>
            <a:ext cx="1357358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i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Книжкова</a:t>
            </a:r>
            <a:r>
              <a:rPr lang="ru-RU" sz="1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алея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F5BBA702-631C-4D78-BE73-18C768CE4629}"/>
              </a:ext>
            </a:extLst>
          </p:cNvPr>
          <p:cNvSpPr/>
          <p:nvPr/>
        </p:nvSpPr>
        <p:spPr>
          <a:xfrm>
            <a:off x="7960761" y="4450826"/>
            <a:ext cx="857927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8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Книжкова</a:t>
            </a:r>
            <a:r>
              <a:rPr lang="ru-RU" sz="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алея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CF61D59E-AF94-4B06-87C9-089AD629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09" y="4303673"/>
            <a:ext cx="412032" cy="3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D9FC8C9-1455-42A5-BB5C-2B0B55FF96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421">
            <a:off x="3693331" y="3807618"/>
            <a:ext cx="460511" cy="456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E817A7E9-8633-4E1B-9FB6-5E2C16B86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6473">
            <a:off x="3411386" y="4552981"/>
            <a:ext cx="556322" cy="552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A8F050EC-D314-41CC-94D7-A3F3F10D78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63" y="4028592"/>
            <a:ext cx="174601" cy="150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08F39E2-1D7F-429F-8DBD-1CA8A0F47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9421">
            <a:off x="8233479" y="3697201"/>
            <a:ext cx="195144" cy="193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865A6B8D-C810-43AE-8B31-EA6E9E8BA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6473">
            <a:off x="8112592" y="4200269"/>
            <a:ext cx="235744" cy="234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34667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3FA7537-CF78-4FBE-8B40-5C1731CAE661}"/>
              </a:ext>
            </a:extLst>
          </p:cNvPr>
          <p:cNvSpPr/>
          <p:nvPr/>
        </p:nvSpPr>
        <p:spPr>
          <a:xfrm>
            <a:off x="3250476" y="373292"/>
            <a:ext cx="568777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chemeClr val="bg1"/>
                </a:solidFill>
              </a:rPr>
              <a:t>Урок – подорож « Бібліотеки світу»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2CC911-0C06-40D3-A55A-4DA8E2F16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53" y="1237467"/>
            <a:ext cx="5503177" cy="4127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770CA7-CA4F-46EA-B2EE-8D63679B93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712802"/>
            <a:ext cx="4124255" cy="30931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DACD734-8041-4DB3-BC35-4A9A615BB068}"/>
              </a:ext>
            </a:extLst>
          </p:cNvPr>
          <p:cNvSpPr txBox="1"/>
          <p:nvPr/>
        </p:nvSpPr>
        <p:spPr>
          <a:xfrm>
            <a:off x="1091508" y="5971401"/>
            <a:ext cx="975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Учн</a:t>
            </a:r>
            <a:r>
              <a:rPr lang="uk-UA" sz="2000" b="1" i="1" dirty="0">
                <a:solidFill>
                  <a:srgbClr val="7030A0"/>
                </a:solidFill>
              </a:rPr>
              <a:t>і проглянули фільм про найстаріші, найбільші та найкрасивіші бібліотеки світу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725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-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3FA7537-CF78-4FBE-8B40-5C1731CAE661}"/>
              </a:ext>
            </a:extLst>
          </p:cNvPr>
          <p:cNvSpPr/>
          <p:nvPr/>
        </p:nvSpPr>
        <p:spPr>
          <a:xfrm>
            <a:off x="1851681" y="356770"/>
            <a:ext cx="7878888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err="1">
                <a:solidFill>
                  <a:schemeClr val="bg1"/>
                </a:solidFill>
              </a:rPr>
              <a:t>Селфі</a:t>
            </a:r>
            <a:r>
              <a:rPr lang="ru-RU" sz="2800" b="1" dirty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улюбленою</a:t>
            </a:r>
            <a:r>
              <a:rPr lang="ru-RU" sz="2800" b="1" dirty="0">
                <a:solidFill>
                  <a:schemeClr val="bg1"/>
                </a:solidFill>
              </a:rPr>
              <a:t> книгою «Читаю і </a:t>
            </a:r>
            <a:r>
              <a:rPr lang="ru-RU" sz="2800" b="1" dirty="0" err="1">
                <a:solidFill>
                  <a:schemeClr val="bg1"/>
                </a:solidFill>
              </a:rPr>
              <a:t>тобі</a:t>
            </a:r>
            <a:r>
              <a:rPr lang="ru-RU" sz="2800" b="1" dirty="0">
                <a:solidFill>
                  <a:schemeClr val="bg1"/>
                </a:solidFill>
              </a:rPr>
              <a:t> раджу»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1BA479C-D077-4384-9447-A6EDFF13A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75" t="6038" r="33404"/>
          <a:stretch/>
        </p:blipFill>
        <p:spPr>
          <a:xfrm>
            <a:off x="2970640" y="1452386"/>
            <a:ext cx="1214516" cy="20223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7EDB91E-4C36-4388-B479-834783F31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28" t="12097" r="30286"/>
          <a:stretch/>
        </p:blipFill>
        <p:spPr>
          <a:xfrm>
            <a:off x="8561094" y="1270163"/>
            <a:ext cx="1200214" cy="18757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FA26FF3-10AC-4156-8D2F-70117D7C5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46" t="13255" r="25897"/>
          <a:stretch/>
        </p:blipFill>
        <p:spPr>
          <a:xfrm>
            <a:off x="9838921" y="642340"/>
            <a:ext cx="1273048" cy="18757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F9781EC-BCA5-48A3-9D0F-7E27BED739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7" t="13039" r="13540"/>
          <a:stretch/>
        </p:blipFill>
        <p:spPr>
          <a:xfrm>
            <a:off x="8197467" y="4296350"/>
            <a:ext cx="1597928" cy="23619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BB671E2-EBC4-479C-8B94-CBA06EE75F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76" t="10693" r="20242"/>
          <a:stretch/>
        </p:blipFill>
        <p:spPr>
          <a:xfrm>
            <a:off x="7317785" y="1673783"/>
            <a:ext cx="1112130" cy="20223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BEA97B2-BBA4-4A38-839C-CA41F16CF7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03" t="22019" r="17576"/>
          <a:stretch/>
        </p:blipFill>
        <p:spPr>
          <a:xfrm flipH="1">
            <a:off x="1736708" y="2500628"/>
            <a:ext cx="1089059" cy="19482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EB3E442-0888-4414-A3B3-EB2ADD6ABB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36" r="30263"/>
          <a:stretch/>
        </p:blipFill>
        <p:spPr>
          <a:xfrm>
            <a:off x="10034388" y="3506113"/>
            <a:ext cx="1181063" cy="26841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C4B4578-AF8B-4DEB-9C9E-9294661FC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43" t="9494" r="34853"/>
          <a:stretch/>
        </p:blipFill>
        <p:spPr>
          <a:xfrm>
            <a:off x="5687736" y="3711515"/>
            <a:ext cx="1468949" cy="24557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EC8AEDB-4690-46AB-8049-F97ED0A237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67" t="23055" r="32013"/>
          <a:stretch/>
        </p:blipFill>
        <p:spPr>
          <a:xfrm>
            <a:off x="190336" y="1464699"/>
            <a:ext cx="1347571" cy="19727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85F9D2C4-3FA7-43D8-BB33-C9FAB2F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58" t="19035" r="37411"/>
          <a:stretch/>
        </p:blipFill>
        <p:spPr>
          <a:xfrm>
            <a:off x="4098145" y="3850486"/>
            <a:ext cx="1403458" cy="27375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9A12DD6-9B73-4E1C-B8B5-E39A7C80D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50" t="18879" r="26067" b="371"/>
          <a:stretch/>
        </p:blipFill>
        <p:spPr>
          <a:xfrm>
            <a:off x="169067" y="3634034"/>
            <a:ext cx="1347571" cy="20310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ECE5E9D-048C-4391-8324-95660E2908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78" y="1490383"/>
            <a:ext cx="1681759" cy="16554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BBC22586-FD86-443A-803E-649D8C3CDD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35" y="5069893"/>
            <a:ext cx="1696117" cy="13173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6958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3FA7537-CF78-4FBE-8B40-5C1731CAE661}"/>
              </a:ext>
            </a:extLst>
          </p:cNvPr>
          <p:cNvSpPr/>
          <p:nvPr/>
        </p:nvSpPr>
        <p:spPr>
          <a:xfrm>
            <a:off x="1760196" y="555976"/>
            <a:ext cx="8668335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solidFill>
                  <a:schemeClr val="bg1"/>
                </a:solidFill>
              </a:rPr>
              <a:t>Презентація книги О. </a:t>
            </a:r>
            <a:r>
              <a:rPr lang="uk-UA" sz="2800" b="1" dirty="0" err="1">
                <a:solidFill>
                  <a:schemeClr val="bg1"/>
                </a:solidFill>
              </a:rPr>
              <a:t>Зеленіної</a:t>
            </a:r>
            <a:r>
              <a:rPr lang="uk-UA" sz="2800" b="1" dirty="0">
                <a:solidFill>
                  <a:schemeClr val="bg1"/>
                </a:solidFill>
              </a:rPr>
              <a:t> «Світове місто Харків»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E2BE67F-0BB7-4462-8E74-4A4D59A72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2" y="1672796"/>
            <a:ext cx="4082116" cy="30552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1A3CB8-78B7-44CC-8D85-37C6549789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68" t="7594" r="12094" b="8687"/>
          <a:stretch/>
        </p:blipFill>
        <p:spPr>
          <a:xfrm>
            <a:off x="4916192" y="1937857"/>
            <a:ext cx="2477561" cy="36563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C193B30-4F00-4E0E-A57E-C231DD6B9A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22" t="321" r="11383"/>
          <a:stretch/>
        </p:blipFill>
        <p:spPr>
          <a:xfrm>
            <a:off x="7916940" y="1587640"/>
            <a:ext cx="3108960" cy="3658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840AD81-6A1B-4589-8384-056949787C98}"/>
              </a:ext>
            </a:extLst>
          </p:cNvPr>
          <p:cNvSpPr txBox="1"/>
          <p:nvPr/>
        </p:nvSpPr>
        <p:spPr>
          <a:xfrm>
            <a:off x="1166100" y="6149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3C0FAE-96E9-40F2-9423-E00C00AE0551}"/>
              </a:ext>
            </a:extLst>
          </p:cNvPr>
          <p:cNvSpPr txBox="1"/>
          <p:nvPr/>
        </p:nvSpPr>
        <p:spPr>
          <a:xfrm>
            <a:off x="1577130" y="6149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ABEB49E-0D50-4650-9490-317737D77E8B}"/>
              </a:ext>
            </a:extLst>
          </p:cNvPr>
          <p:cNvSpPr txBox="1"/>
          <p:nvPr/>
        </p:nvSpPr>
        <p:spPr>
          <a:xfrm>
            <a:off x="1350831" y="6049724"/>
            <a:ext cx="8760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>
                <a:solidFill>
                  <a:srgbClr val="7030A0"/>
                </a:solidFill>
              </a:rPr>
              <a:t>Під час презентації учні дізналися багато цікавих фактів про місто Харків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977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5373426-E26E-431D-959C-5DB96C0B62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B9EA3-D836-4989-AA2B-8CD705BAA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876736-1516-4A8E-80BD-4254B6B76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endParaRPr lang="ru-RU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6D07482-83A3-4451-943C-B46961082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C90921-9082-491B-940E-827D679F3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Картинки по запросу фон для презентации">
            <a:extLst>
              <a:ext uri="{FF2B5EF4-FFF2-40B4-BE49-F238E27FC236}">
                <a16:creationId xmlns="" xmlns:a16="http://schemas.microsoft.com/office/drawing/2014/main" id="{50F2F236-121A-4256-9450-354FC49F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273" y="0"/>
            <a:ext cx="121854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3FA7537-CF78-4FBE-8B40-5C1731CAE661}"/>
              </a:ext>
            </a:extLst>
          </p:cNvPr>
          <p:cNvSpPr/>
          <p:nvPr/>
        </p:nvSpPr>
        <p:spPr>
          <a:xfrm>
            <a:off x="2911672" y="445311"/>
            <a:ext cx="5622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Дублер – шоу «Бібліотекар на час»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BB4C65-0726-4614-B5B1-061DD9F0A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40" y="4065603"/>
            <a:ext cx="2271982" cy="1703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74AF09-5B9B-4FF4-A7F6-D27077F83D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44"/>
          <a:stretch/>
        </p:blipFill>
        <p:spPr>
          <a:xfrm>
            <a:off x="6621668" y="1413842"/>
            <a:ext cx="3164813" cy="24723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AC95ACF-2405-4D6A-8BD3-DBAD27826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02" y="1561004"/>
            <a:ext cx="5186255" cy="3889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48A01D-E58A-41EC-B625-FA19A0FB08C7}"/>
              </a:ext>
            </a:extLst>
          </p:cNvPr>
          <p:cNvSpPr txBox="1"/>
          <p:nvPr/>
        </p:nvSpPr>
        <p:spPr>
          <a:xfrm>
            <a:off x="1356977" y="5976202"/>
            <a:ext cx="947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Діти-дублери, як справжні </a:t>
            </a:r>
            <a:r>
              <a:rPr lang="uk-UA" b="1" i="1" dirty="0" err="1">
                <a:solidFill>
                  <a:schemeClr val="accent6">
                    <a:lumMod val="75000"/>
                  </a:schemeClr>
                </a:solidFill>
              </a:rPr>
              <a:t>бібліотекарі</a:t>
            </a: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, обслуговували читачів, заповнювали формуляри</a:t>
            </a:r>
          </a:p>
          <a:p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та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допомагали </a:t>
            </a: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підібрати необхідну літературу.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36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412433"/>
      </a:dk2>
      <a:lt2>
        <a:srgbClr val="E2E2E8"/>
      </a:lt2>
      <a:accent1>
        <a:srgbClr val="A5A46C"/>
      </a:accent1>
      <a:accent2>
        <a:srgbClr val="C29961"/>
      </a:accent2>
      <a:accent3>
        <a:srgbClr val="D19185"/>
      </a:accent3>
      <a:accent4>
        <a:srgbClr val="C97087"/>
      </a:accent4>
      <a:accent5>
        <a:srgbClr val="D38ABB"/>
      </a:accent5>
      <a:accent6>
        <a:srgbClr val="C170C9"/>
      </a:accent6>
      <a:hlink>
        <a:srgbClr val="7070B2"/>
      </a:hlink>
      <a:folHlink>
        <a:srgbClr val="7F7F7F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356</Words>
  <Application>Microsoft Office PowerPoint</Application>
  <PresentationFormat>Произвольный</PresentationFormat>
  <Paragraphs>77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RetrospectVTI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29</cp:revision>
  <dcterms:created xsi:type="dcterms:W3CDTF">2019-11-01T19:09:32Z</dcterms:created>
  <dcterms:modified xsi:type="dcterms:W3CDTF">2019-11-08T10:26:33Z</dcterms:modified>
</cp:coreProperties>
</file>