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0" r:id="rId2"/>
    <p:sldId id="256" r:id="rId3"/>
    <p:sldId id="287" r:id="rId4"/>
    <p:sldId id="284" r:id="rId5"/>
    <p:sldId id="257" r:id="rId6"/>
    <p:sldId id="286" r:id="rId7"/>
    <p:sldId id="279" r:id="rId8"/>
    <p:sldId id="282" r:id="rId9"/>
    <p:sldId id="283" r:id="rId10"/>
    <p:sldId id="288" r:id="rId11"/>
    <p:sldId id="289" r:id="rId12"/>
    <p:sldId id="290" r:id="rId13"/>
    <p:sldId id="293" r:id="rId14"/>
    <p:sldId id="285" r:id="rId1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71982"/>
    <a:srgbClr val="006600"/>
    <a:srgbClr val="4D4D4D"/>
    <a:srgbClr val="B92D14"/>
    <a:srgbClr val="35759D"/>
    <a:srgbClr val="35B19D"/>
    <a:srgbClr val="000000"/>
    <a:srgbClr val="E8E8E8"/>
    <a:srgbClr val="4B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6" autoAdjust="0"/>
    <p:restoredTop sz="88566" autoAdjust="0"/>
  </p:normalViewPr>
  <p:slideViewPr>
    <p:cSldViewPr>
      <p:cViewPr varScale="1">
        <p:scale>
          <a:sx n="40" d="100"/>
          <a:sy n="40" d="100"/>
        </p:scale>
        <p:origin x="148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uk-UA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uk-UA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 smtClean="0"/>
              <a:t>Click to edit Master text styles</a:t>
            </a:r>
          </a:p>
          <a:p>
            <a:pPr lvl="1"/>
            <a:r>
              <a:rPr lang="en-US" altLang="uk-UA" smtClean="0"/>
              <a:t>Second level</a:t>
            </a:r>
          </a:p>
          <a:p>
            <a:pPr lvl="2"/>
            <a:r>
              <a:rPr lang="en-US" altLang="uk-UA" smtClean="0"/>
              <a:t>Third level</a:t>
            </a:r>
          </a:p>
          <a:p>
            <a:pPr lvl="3"/>
            <a:r>
              <a:rPr lang="en-US" altLang="uk-UA" smtClean="0"/>
              <a:t>Fourth level</a:t>
            </a:r>
          </a:p>
          <a:p>
            <a:pPr lvl="4"/>
            <a:r>
              <a:rPr lang="en-US" altLang="uk-UA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uk-UA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8C7F42-5CAA-4A87-828F-45BD7A85D26A}" type="slidenum">
              <a:rPr lang="en-US" altLang="uk-UA"/>
              <a:pPr/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E43FC-68F0-41A6-8D8B-C7FB21E3539F}" type="slidenum">
              <a:rPr lang="en-US" altLang="uk-UA"/>
              <a:pPr/>
              <a:t>2</a:t>
            </a:fld>
            <a:endParaRPr lang="en-US" altLang="uk-UA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CE43FC-68F0-41A6-8D8B-C7FB21E3539F}" type="slidenum">
              <a:rPr kumimoji="0" lang="en-US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uk-U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2324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A3CC0-327E-4B84-9DE6-1161A797C24A}" type="slidenum">
              <a:rPr lang="en-US" altLang="uk-UA"/>
              <a:pPr/>
              <a:t>5</a:t>
            </a:fld>
            <a:endParaRPr lang="en-US" altLang="uk-UA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E43FC-68F0-41A6-8D8B-C7FB21E3539F}" type="slidenum">
              <a:rPr lang="en-US" altLang="uk-UA"/>
              <a:pPr/>
              <a:t>6</a:t>
            </a:fld>
            <a:endParaRPr lang="en-US" altLang="uk-UA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491701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8B2DA7-28C2-46BD-A30D-6C116EB21B70}" type="slidenum">
              <a:rPr lang="en-US" altLang="uk-UA"/>
              <a:pPr/>
              <a:t>7</a:t>
            </a:fld>
            <a:endParaRPr lang="en-US" altLang="uk-UA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uk-UA" noProof="0" smtClean="0"/>
              <a:t>Образец заголовка</a:t>
            </a:r>
            <a:endParaRPr lang="en-US" altLang="uk-UA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  <a:endParaRPr lang="en-US" altLang="uk-UA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7745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019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9600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278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080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12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2516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706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709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542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0.pn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21.pn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media1.mp3"/><Relationship Id="rId7" Type="http://schemas.openxmlformats.org/officeDocument/2006/relationships/image" Target="../media/image63.jpeg"/><Relationship Id="rId12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0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13.png"/><Relationship Id="rId10" Type="http://schemas.openxmlformats.org/officeDocument/2006/relationships/image" Target="../media/image6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gi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13.pn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3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os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664" y="2130425"/>
            <a:ext cx="6910536" cy="1082551"/>
          </a:xfrm>
        </p:spPr>
        <p:txBody>
          <a:bodyPr anchor="ctr"/>
          <a:lstStyle/>
          <a:p>
            <a:pPr algn="ctr">
              <a:defRPr/>
            </a:pPr>
            <a:r>
              <a:rPr lang="uk-UA" sz="4400" b="1" dirty="0" smtClean="0">
                <a:solidFill>
                  <a:srgbClr val="0000FF"/>
                </a:solidFill>
                <a:latin typeface="Monotype Corsiva" pitchFamily="66" charset="0"/>
              </a:rPr>
              <a:t/>
            </a:r>
            <a:br>
              <a:rPr lang="uk-UA" sz="4400" b="1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uk-UA" sz="4400" b="1" dirty="0">
                <a:solidFill>
                  <a:srgbClr val="0000FF"/>
                </a:solidFill>
                <a:latin typeface="Monotype Corsiva" pitchFamily="66" charset="0"/>
              </a:rPr>
              <a:t/>
            </a:r>
            <a:br>
              <a:rPr lang="uk-UA" sz="4400" b="1" dirty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uk-UA" sz="4400" b="1" dirty="0" smtClean="0">
                <a:solidFill>
                  <a:srgbClr val="0000FF"/>
                </a:solidFill>
                <a:latin typeface="Monotype Corsiva" pitchFamily="66" charset="0"/>
              </a:rPr>
              <a:t/>
            </a:r>
            <a:br>
              <a:rPr lang="uk-UA" sz="4400" b="1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uk-UA" sz="4400" b="1" dirty="0">
                <a:solidFill>
                  <a:srgbClr val="0000FF"/>
                </a:solidFill>
                <a:latin typeface="Monotype Corsiva" pitchFamily="66" charset="0"/>
              </a:rPr>
              <a:t/>
            </a:r>
            <a:br>
              <a:rPr lang="uk-UA" sz="4400" b="1" dirty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uk-UA" sz="4400" b="1" dirty="0" smtClean="0">
                <a:solidFill>
                  <a:srgbClr val="0000FF"/>
                </a:solidFill>
                <a:latin typeface="Monotype Corsiva" pitchFamily="66" charset="0"/>
              </a:rPr>
              <a:t> </a:t>
            </a:r>
            <a:r>
              <a:rPr lang="en-US" sz="4400" b="1" dirty="0">
                <a:solidFill>
                  <a:srgbClr val="B71982"/>
                </a:solidFill>
              </a:rPr>
              <a:t/>
            </a:r>
            <a:br>
              <a:rPr lang="en-US" sz="4400" b="1" dirty="0">
                <a:solidFill>
                  <a:srgbClr val="B71982"/>
                </a:solidFill>
              </a:rPr>
            </a:br>
            <a:endParaRPr lang="uk-UA" altLang="uk-UA" sz="4400" b="1" dirty="0">
              <a:solidFill>
                <a:srgbClr val="B71982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16632"/>
            <a:ext cx="9144000" cy="6552728"/>
          </a:xfrm>
        </p:spPr>
        <p:txBody>
          <a:bodyPr/>
          <a:lstStyle/>
          <a:p>
            <a:pPr algn="ctr">
              <a:defRPr/>
            </a:pPr>
            <a:endParaRPr lang="uk-UA" sz="2000" b="1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uk-UA" sz="2000" b="1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sz="4800" b="1" dirty="0">
                <a:solidFill>
                  <a:srgbClr val="0000FF"/>
                </a:solidFill>
                <a:latin typeface="Monotype Corsiva" pitchFamily="66" charset="0"/>
              </a:rPr>
              <a:t> </a:t>
            </a:r>
            <a:r>
              <a:rPr lang="uk-UA" sz="4800" b="1" dirty="0" smtClean="0">
                <a:solidFill>
                  <a:srgbClr val="0000FF"/>
                </a:solidFill>
                <a:latin typeface="Monotype Corsiva" pitchFamily="66" charset="0"/>
              </a:rPr>
              <a:t>                   </a:t>
            </a:r>
            <a:r>
              <a:rPr lang="uk-UA" sz="8800" b="1" dirty="0" smtClean="0">
                <a:solidFill>
                  <a:srgbClr val="0000FF"/>
                </a:solidFill>
                <a:latin typeface="Monotype Corsiva" pitchFamily="66" charset="0"/>
              </a:rPr>
              <a:t>Бібліотека </a:t>
            </a:r>
          </a:p>
          <a:p>
            <a:pPr algn="ctr">
              <a:defRPr/>
            </a:pPr>
            <a:r>
              <a:rPr lang="uk-UA" sz="4800" b="1" dirty="0" smtClean="0">
                <a:solidFill>
                  <a:srgbClr val="0000FF"/>
                </a:solidFill>
                <a:latin typeface="Monotype Corsiva" pitchFamily="66" charset="0"/>
              </a:rPr>
              <a:t>       </a:t>
            </a:r>
            <a:r>
              <a:rPr lang="uk-UA" sz="6000" b="1" dirty="0" smtClean="0">
                <a:solidFill>
                  <a:srgbClr val="0000FF"/>
                </a:solidFill>
                <a:latin typeface="Monotype Corsiva" pitchFamily="66" charset="0"/>
              </a:rPr>
              <a:t>КЗ «</a:t>
            </a:r>
            <a:r>
              <a:rPr lang="uk-UA" sz="6000" b="1" dirty="0" err="1" smtClean="0">
                <a:solidFill>
                  <a:srgbClr val="0000FF"/>
                </a:solidFill>
                <a:latin typeface="Monotype Corsiva" pitchFamily="66" charset="0"/>
              </a:rPr>
              <a:t>Шелудьківський</a:t>
            </a:r>
            <a:r>
              <a:rPr lang="uk-UA" sz="6000" b="1" dirty="0" smtClean="0">
                <a:solidFill>
                  <a:srgbClr val="0000FF"/>
                </a:solidFill>
                <a:latin typeface="Monotype Corsiva" pitchFamily="66" charset="0"/>
              </a:rPr>
              <a:t> ліцей імені </a:t>
            </a:r>
            <a:r>
              <a:rPr lang="uk-UA" sz="6000" b="1" dirty="0">
                <a:solidFill>
                  <a:srgbClr val="0000FF"/>
                </a:solidFill>
                <a:latin typeface="Monotype Corsiva" pitchFamily="66" charset="0"/>
              </a:rPr>
              <a:t>Героя Радянського Союзу</a:t>
            </a:r>
            <a:br>
              <a:rPr lang="uk-UA" sz="6000" b="1" dirty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uk-UA" sz="6000" b="1" dirty="0" smtClean="0">
                <a:solidFill>
                  <a:srgbClr val="0000FF"/>
                </a:solidFill>
                <a:latin typeface="Monotype Corsiva" pitchFamily="66" charset="0"/>
              </a:rPr>
              <a:t>                        Ю.Є. Кравцова»</a:t>
            </a:r>
            <a:endParaRPr lang="uk-UA" sz="6000" b="1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sz="4800" b="1" dirty="0">
                <a:solidFill>
                  <a:srgbClr val="0000FF"/>
                </a:solidFill>
                <a:latin typeface="Monotype Corsiva" pitchFamily="66" charset="0"/>
              </a:rPr>
              <a:t> </a:t>
            </a:r>
            <a:endParaRPr lang="en-US" sz="4800" b="1" dirty="0">
              <a:solidFill>
                <a:srgbClr val="0000FF"/>
              </a:solidFill>
            </a:endParaRPr>
          </a:p>
          <a:p>
            <a:endParaRPr lang="uk-UA" altLang="uk-UA" sz="3200" dirty="0"/>
          </a:p>
        </p:txBody>
      </p:sp>
      <p:pic>
        <p:nvPicPr>
          <p:cNvPr id="6" name="Рисунок 5" descr="http://ostrdetsad.ucoz.ru/FOTO/43607682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1528"/>
            <a:ext cx="1944216" cy="261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inus-dlya-prezentacii-dlya-prezentac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15">
        <p:fade/>
      </p:transition>
    </mc:Choice>
    <mc:Fallback xmlns="">
      <p:transition spd="med" advTm="3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979712" y="-124065"/>
            <a:ext cx="7704856" cy="2207347"/>
            <a:chOff x="972993" y="1759858"/>
            <a:chExt cx="7340627" cy="31988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6" name="Рисунок 5" descr="Мыши с книжкой - книга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87517">
              <a:off x="2267744" y="1916833"/>
              <a:ext cx="4376937" cy="3041910"/>
            </a:xfrm>
            <a:prstGeom prst="rect">
              <a:avLst/>
            </a:prstGeom>
          </p:spPr>
        </p:pic>
        <p:pic>
          <p:nvPicPr>
            <p:cNvPr id="7" name="Рисунок 6" descr="Мыши без книжки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993" y="1759858"/>
              <a:ext cx="7340627" cy="3188214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3563888" y="548680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Виставка творчих робіт «Шедеври маленьких умільців»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2" y="2048911"/>
            <a:ext cx="3899925" cy="2924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6" y="4227064"/>
            <a:ext cx="3259664" cy="2450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847" y="2014034"/>
            <a:ext cx="3788291" cy="2841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63" y="2083282"/>
            <a:ext cx="3241557" cy="2431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79" y="4118423"/>
            <a:ext cx="3506620" cy="2629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98" y="4227064"/>
            <a:ext cx="3006222" cy="2410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54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720">
        <p:split orient="vert"/>
      </p:transition>
    </mc:Choice>
    <mc:Fallback xmlns="">
      <p:transition spd="slow" advTm="1972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5" y="3481181"/>
            <a:ext cx="3813357" cy="3109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0" y="645471"/>
            <a:ext cx="3515883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" y="2194407"/>
            <a:ext cx="4595962" cy="3463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31100" r="9051" b="18500"/>
          <a:stretch/>
        </p:blipFill>
        <p:spPr>
          <a:xfrm>
            <a:off x="4020270" y="2700538"/>
            <a:ext cx="5183560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s://thumbs.dreamstime.com/z/cute-owl-reading-book-illustration-6506506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314" b="11592"/>
          <a:stretch/>
        </p:blipFill>
        <p:spPr bwMode="auto">
          <a:xfrm>
            <a:off x="5908116" y="4411003"/>
            <a:ext cx="3312368" cy="249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книга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939643" y="-278236"/>
            <a:ext cx="6444208" cy="29747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47246" y="247764"/>
            <a:ext cx="5256584" cy="1636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дитячих ілюстрацій </a:t>
            </a:r>
          </a:p>
          <a:p>
            <a:pPr>
              <a:spcAft>
                <a:spcPts val="80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казок</a:t>
            </a:r>
            <a:endParaRPr lang="uk-UA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 Сухомлинського </a:t>
            </a:r>
          </a:p>
          <a:p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«Казка на кінчику пензля»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51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259">
        <p:split orient="vert"/>
      </p:transition>
    </mc:Choice>
    <mc:Fallback xmlns="">
      <p:transition spd="slow" advTm="162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0" y="3501008"/>
            <a:ext cx="4139952" cy="31049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13" y="3648547"/>
            <a:ext cx="3943200" cy="29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3" y="314325"/>
            <a:ext cx="3690156" cy="277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23" y="2600212"/>
            <a:ext cx="4187957" cy="3140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14" y="199094"/>
            <a:ext cx="4067944" cy="3050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книга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147144" y="-171401"/>
            <a:ext cx="7200800" cy="218757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75856" y="404664"/>
            <a:ext cx="5184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Літературний </a:t>
            </a:r>
            <a:r>
              <a:rPr lang="uk-UA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квест</a:t>
            </a: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«Галявина казок»</a:t>
            </a:r>
            <a:endParaRPr lang="uk-UA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41" y="1965592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574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565">
        <p:split orient="vert"/>
      </p:transition>
    </mc:Choice>
    <mc:Fallback xmlns="">
      <p:transition spd="slow" advTm="205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нига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51720" y="-315416"/>
            <a:ext cx="7416824" cy="2664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476672"/>
            <a:ext cx="6858000" cy="119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uk-UA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«Казковий світ </a:t>
            </a:r>
            <a:endParaRPr lang="uk-UA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Сухомлинського»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96797" y="2164517"/>
            <a:ext cx="4320480" cy="58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500"/>
              </a:spcAft>
            </a:pPr>
            <a:r>
              <a:rPr lang="uk-UA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Пелюстка </a:t>
            </a:r>
            <a:r>
              <a:rPr lang="uk-UA" b="1" dirty="0">
                <a:solidFill>
                  <a:srgbClr val="0000FF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і квітка (</a:t>
            </a:r>
            <a:r>
              <a:rPr lang="uk-UA" b="1" dirty="0" err="1">
                <a:solidFill>
                  <a:srgbClr val="0000FF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В.Сухомлинський</a:t>
            </a:r>
            <a:r>
              <a:rPr lang="uk-UA" b="1" dirty="0">
                <a:solidFill>
                  <a:srgbClr val="0000FF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59" y="2053681"/>
            <a:ext cx="41135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500"/>
              </a:spcAft>
            </a:pPr>
            <a:r>
              <a:rPr lang="uk-UA" b="1" dirty="0">
                <a:solidFill>
                  <a:srgbClr val="0000FF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Навіщо кажуть </a:t>
            </a:r>
            <a:r>
              <a:rPr lang="uk-UA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«Спасибі»(</a:t>
            </a:r>
            <a:r>
              <a:rPr lang="uk-UA" b="1" dirty="0" err="1" smtClean="0">
                <a:solidFill>
                  <a:srgbClr val="0000FF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В.Сухомлинський</a:t>
            </a:r>
            <a:r>
              <a:rPr lang="uk-UA" b="1" dirty="0">
                <a:solidFill>
                  <a:srgbClr val="0000FF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uk-UA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17382"/>
            <a:ext cx="3528392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5" y="3717032"/>
            <a:ext cx="3682713" cy="2930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92" y="4179854"/>
            <a:ext cx="3131840" cy="2348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11702"/>
            <a:ext cx="3923928" cy="2942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17" y="2957163"/>
            <a:ext cx="3150071" cy="2584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55" y="4146741"/>
            <a:ext cx="3306434" cy="2500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minus-dlya-prezentacii-dlya-prezentaci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3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620">
        <p:split orient="vert"/>
      </p:transition>
    </mc:Choice>
    <mc:Fallback xmlns="">
      <p:transition spd="slow" advTm="2962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r6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2942784">
            <a:off x="5508104" y="-387424"/>
            <a:ext cx="4005064" cy="40050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628800"/>
            <a:ext cx="8820472" cy="4163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342900" algn="l"/>
                <a:tab pos="3060065" algn="ctr"/>
              </a:tabLst>
            </a:pPr>
            <a:endParaRPr lang="uk-UA" sz="4000" b="1" dirty="0" smtClean="0">
              <a:solidFill>
                <a:srgbClr val="FF000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42900" algn="l"/>
                <a:tab pos="3060065" algn="ctr"/>
              </a:tabLst>
            </a:pPr>
            <a:r>
              <a:rPr lang="uk-UA" sz="40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Музика </a:t>
            </a:r>
            <a:r>
              <a:rPr lang="uk-UA" sz="40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уява -  фантазія - казка - творчість - така доріжка, йдучи якою дитина розвиває  свої духовні сили.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40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В. </a:t>
            </a:r>
            <a:r>
              <a:rPr lang="uk-UA" sz="40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Сухомлинський</a:t>
            </a:r>
          </a:p>
          <a:p>
            <a:r>
              <a:rPr lang="uk-UA" sz="40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uk-UA" sz="4000" dirty="0"/>
          </a:p>
        </p:txBody>
      </p:sp>
      <p:pic>
        <p:nvPicPr>
          <p:cNvPr id="5" name="Рисунок 15" descr="C:\Documents and Settings\Loner\Мои документы\Мои рисунки\sovik_na_say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2653"/>
            <a:ext cx="2350298" cy="315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97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113">
        <p:split orient="vert"/>
      </p:transition>
    </mc:Choice>
    <mc:Fallback xmlns="">
      <p:transition spd="slow" advTm="121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-459432"/>
            <a:ext cx="8763000" cy="6326832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uk-UA" sz="4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4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Всеукраїнський місячник </a:t>
            </a:r>
            <a:b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шкільних </a:t>
            </a:r>
            <a:r>
              <a:rPr lang="uk-UA" sz="48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бібліотек </a:t>
            </a:r>
            <a: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–2018</a:t>
            </a:r>
            <a:r>
              <a:rPr lang="uk-UA" sz="48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48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8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Шкільна бібліотека – </a:t>
            </a:r>
            <a: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</a:t>
            </a:r>
            <a:r>
              <a:rPr lang="uk-UA" sz="48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творчого </a:t>
            </a:r>
            <a: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 дитини</a:t>
            </a:r>
            <a:r>
              <a:rPr lang="uk-UA" sz="48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48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8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(До </a:t>
            </a:r>
            <a:r>
              <a:rPr lang="uk-UA" sz="48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100-річча </a:t>
            </a:r>
            <a: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uk-UA" sz="48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народження </a:t>
            </a:r>
            <a:b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8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8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В</a:t>
            </a:r>
            <a:r>
              <a:rPr lang="uk-UA" sz="48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Сухомлинського)</a:t>
            </a:r>
            <a:r>
              <a:rPr lang="uk-UA" sz="48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48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uk-UA" sz="4800" dirty="0">
              <a:solidFill>
                <a:srgbClr val="0000FF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uk-UA" smtClean="0"/>
              <a:t>Company name</a:t>
            </a:r>
            <a:endParaRPr lang="ru-RU" alt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996" y="4941168"/>
            <a:ext cx="2700504" cy="2082146"/>
          </a:xfrm>
          <a:prstGeom prst="rect">
            <a:avLst/>
          </a:prstGeom>
        </p:spPr>
      </p:pic>
      <p:pic>
        <p:nvPicPr>
          <p:cNvPr id="8" name="Рисунок 7" descr="ÐÐ°ÑÑÐ¸Ð½ÐºÐ¸ Ð¿Ð¾ Ð·Ð°Ð¿ÑÐ¾ÑÑ Ð¼Ð°Ð»ÑÐ½ÐºÐ¸ Ñ Ð²ÑÑÑÑ Ð´Ð¾ ÐºÐ°Ð·Ð¾Ðº ÑÑÑÐ¾Ð¼Ð»Ð¸Ð½ÑÑÐºÐ¾Ð³Ð¾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0"/>
            <a:ext cx="2195736" cy="29969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15" descr="C:\Documents and Settings\Loner\Мои документы\Мои рисунки\sovik_na_say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4030"/>
            <a:ext cx="2530826" cy="345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701">
        <p14:reveal thruBlk="1" dir="r"/>
      </p:transition>
    </mc:Choice>
    <mc:Fallback xmlns="">
      <p:transition spd="slow" advClick="0" advTm="5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-459432"/>
            <a:ext cx="8763000" cy="6326832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uk-UA" sz="4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4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uk-UA" sz="4800" dirty="0">
              <a:solidFill>
                <a:srgbClr val="0000FF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51720" y="332656"/>
            <a:ext cx="67112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b="1" dirty="0">
                <a:solidFill>
                  <a:srgbClr val="0000FF"/>
                </a:solidFill>
              </a:rPr>
              <a:t>Мета Всеукраїнського місячника шкільних </a:t>
            </a:r>
            <a:r>
              <a:rPr lang="uk-UA" b="1" dirty="0" smtClean="0">
                <a:solidFill>
                  <a:srgbClr val="0000FF"/>
                </a:solidFill>
              </a:rPr>
              <a:t>бібліотек</a:t>
            </a:r>
            <a:endParaRPr lang="uk-UA" b="1" dirty="0">
              <a:solidFill>
                <a:srgbClr val="0000FF"/>
              </a:solidFill>
            </a:endParaRPr>
          </a:p>
          <a:p>
            <a:pPr algn="l"/>
            <a:r>
              <a:rPr lang="uk-UA" b="1" dirty="0">
                <a:solidFill>
                  <a:srgbClr val="0000FF"/>
                </a:solidFill>
              </a:rPr>
              <a:t>Реалізація основних пріоритетів Нової української школи.</a:t>
            </a:r>
          </a:p>
          <a:p>
            <a:pPr algn="l"/>
            <a:r>
              <a:rPr lang="uk-UA" b="1" dirty="0">
                <a:solidFill>
                  <a:srgbClr val="0000FF"/>
                </a:solidFill>
              </a:rPr>
              <a:t>Формування покоління, яке здатне вчитися протягом усього життя, </a:t>
            </a:r>
            <a:r>
              <a:rPr lang="uk-UA" b="1" dirty="0" err="1">
                <a:solidFill>
                  <a:srgbClr val="0000FF"/>
                </a:solidFill>
              </a:rPr>
              <a:t>продуктивно</a:t>
            </a:r>
            <a:r>
              <a:rPr lang="uk-UA" b="1" dirty="0">
                <a:solidFill>
                  <a:srgbClr val="0000FF"/>
                </a:solidFill>
              </a:rPr>
              <a:t> розв’язувати нагальні проблеми сучасності, розвивати цінності громадянського суспільства.</a:t>
            </a:r>
          </a:p>
          <a:p>
            <a:pPr algn="l"/>
            <a:r>
              <a:rPr lang="uk-UA" b="1" dirty="0">
                <a:solidFill>
                  <a:srgbClr val="0000FF"/>
                </a:solidFill>
              </a:rPr>
              <a:t>Сприяння розвитку творчих обдарувань особистості учнів.</a:t>
            </a:r>
          </a:p>
          <a:p>
            <a:pPr algn="l"/>
            <a:r>
              <a:rPr lang="uk-UA" b="1" dirty="0">
                <a:solidFill>
                  <a:srgbClr val="0000FF"/>
                </a:solidFill>
              </a:rPr>
              <a:t>Надання читачам можливості проявляти свої нахили і здібності з урахуванням вікових та індивідуальних особливостей.</a:t>
            </a:r>
          </a:p>
          <a:p>
            <a:pPr algn="l"/>
            <a:r>
              <a:rPr lang="uk-UA" b="1" dirty="0">
                <a:solidFill>
                  <a:srgbClr val="0000FF"/>
                </a:solidFill>
              </a:rPr>
              <a:t>Набуття школярами соціального досвіду</a:t>
            </a:r>
            <a:r>
              <a:rPr lang="uk-UA" dirty="0"/>
              <a:t>.</a:t>
            </a:r>
          </a:p>
        </p:txBody>
      </p:sp>
      <p:pic>
        <p:nvPicPr>
          <p:cNvPr id="8" name="Рисунок 7" descr="https://yt3.ggpht.com/a-/AN66SAxgU7mWwfb-NnEial9ErT9ZZEhjA2SmT2QfCQ=s800-mo-c-c0xffffffff-rj-k-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2051719" cy="2492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5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701">
        <p14:reveal thruBlk="1" dir="r"/>
      </p:transition>
    </mc:Choice>
    <mc:Fallback xmlns="">
      <p:transition spd="slow" advClick="0" advTm="5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нига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91580" y="-531440"/>
            <a:ext cx="8748972" cy="8064896"/>
          </a:xfrm>
          <a:prstGeom prst="rect">
            <a:avLst/>
          </a:prstGeom>
        </p:spPr>
      </p:pic>
      <p:pic>
        <p:nvPicPr>
          <p:cNvPr id="3" name="Рисунок 2" descr="https://yt3.ggpht.com/a-/AN66SAxgU7mWwfb-NnEial9ErT9ZZEhjA2SmT2QfCQ=s800-mo-c-c0xffffffff-rj-k-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4602440"/>
            <a:ext cx="1724025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uk-UA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uk-UA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94058" y="743481"/>
            <a:ext cx="39424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uk-UA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 Всеукраїнського місячника шкільних бібліотек</a:t>
            </a:r>
            <a:endParaRPr lang="uk-UA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«Шкільна бібліотека - центр творчого розвитку дитини»</a:t>
            </a:r>
            <a:endParaRPr lang="uk-UA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(до100-річчя від дня народження В. О. Сухомлинського)»</a:t>
            </a:r>
            <a:endParaRPr lang="uk-UA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бібліотеці </a:t>
            </a:r>
          </a:p>
          <a:p>
            <a:pPr>
              <a:spcAft>
                <a:spcPts val="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КЗ «</a:t>
            </a:r>
            <a:r>
              <a:rPr lang="uk-UA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Шелудьківський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ліцей</a:t>
            </a:r>
          </a:p>
          <a:p>
            <a:pPr>
              <a:spcAft>
                <a:spcPts val="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ім. </a:t>
            </a:r>
            <a:r>
              <a:rPr lang="uk-UA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Ю.Є.Кравцова</a:t>
            </a:r>
            <a:endParaRPr lang="uk-UA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01-31жовтня  2018 р.</a:t>
            </a:r>
            <a:endParaRPr lang="uk-UA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мышонок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526733" y="1019637"/>
            <a:ext cx="5550419" cy="5430911"/>
          </a:xfrm>
          <a:prstGeom prst="rect">
            <a:avLst/>
          </a:prstGeom>
        </p:spPr>
      </p:pic>
      <p:pic>
        <p:nvPicPr>
          <p:cNvPr id="10" name="Рисунок 9" descr="https://thumbs.gfycat.com/UnlinedEvilAmericanalligator-size_restricted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33" y="-414183"/>
            <a:ext cx="2381250" cy="23812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7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25">
        <p:split orient="vert"/>
      </p:transition>
    </mc:Choice>
    <mc:Fallback xmlns="">
      <p:transition spd="slow" advTm="662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нига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19572" y="-414309"/>
            <a:ext cx="8712968" cy="784887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962962"/>
              </p:ext>
            </p:extLst>
          </p:nvPr>
        </p:nvGraphicFramePr>
        <p:xfrm>
          <a:off x="1331640" y="836711"/>
          <a:ext cx="3744416" cy="5346832"/>
        </p:xfrm>
        <a:graphic>
          <a:graphicData uri="http://schemas.openxmlformats.org/drawingml/2006/table">
            <a:tbl>
              <a:tblPr firstRow="1" firstCol="1" bandRow="1"/>
              <a:tblGrid>
                <a:gridCol w="3744416">
                  <a:extLst>
                    <a:ext uri="{9D8B030D-6E8A-4147-A177-3AD203B41FA5}">
                      <a16:colId xmlns:a16="http://schemas.microsoft.com/office/drawing/2014/main" val="3475817085"/>
                    </a:ext>
                  </a:extLst>
                </a:gridCol>
              </a:tblGrid>
              <a:tr h="62132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</a:t>
                      </a:r>
                    </a:p>
                    <a:p>
                      <a:pPr algn="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</a:t>
                      </a: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заходу </a:t>
                      </a: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340360"/>
                  </a:ext>
                </a:extLst>
              </a:tr>
              <a:tr h="684369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Відкриття місячника. Розміщення інформації на стенді «Куточок читача»  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4971593"/>
                  </a:ext>
                </a:extLst>
              </a:tr>
              <a:tr h="958306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відкритих дверей до Всеукраїнського дня бібліотек «Місце зустрічі - бібліотека»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Посвята в читачі учнів 2класу 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246444"/>
                  </a:ext>
                </a:extLst>
              </a:tr>
              <a:tr h="484826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доброти «Людина починається з добра»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086372"/>
                  </a:ext>
                </a:extLst>
              </a:tr>
              <a:tr h="962088">
                <a:tc>
                  <a:txBody>
                    <a:bodyPr/>
                    <a:lstStyle/>
                    <a:p>
                      <a:pPr marL="285750" indent="-28575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Виставка літератури до 100 -річчя від дня народження 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В. Сухомлинського «Його величний слід на землі»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287702"/>
                  </a:ext>
                </a:extLst>
              </a:tr>
              <a:tr h="82559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uk-UA" sz="16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Флешмоб</a:t>
                      </a: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«Казковий світ 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В. Сухомлинського» (читання казок</a:t>
                      </a: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285750" indent="-285750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Тиждень родинного читання</a:t>
                      </a:r>
                      <a:endParaRPr lang="uk-UA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«Я прочитаю тобі казку»</a:t>
                      </a:r>
                      <a:endParaRPr lang="uk-UA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(Діти читають казки </a:t>
                      </a:r>
                      <a:endParaRPr lang="uk-UA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В. Сухомлинського батькам)</a:t>
                      </a:r>
                      <a:endParaRPr lang="uk-UA" sz="1600" b="1" kern="120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39081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2712"/>
              </p:ext>
            </p:extLst>
          </p:nvPr>
        </p:nvGraphicFramePr>
        <p:xfrm>
          <a:off x="5076056" y="1484784"/>
          <a:ext cx="3744416" cy="4348318"/>
        </p:xfrm>
        <a:graphic>
          <a:graphicData uri="http://schemas.openxmlformats.org/drawingml/2006/table">
            <a:tbl>
              <a:tblPr firstRow="1" firstCol="1" bandRow="1"/>
              <a:tblGrid>
                <a:gridCol w="3744416">
                  <a:extLst>
                    <a:ext uri="{9D8B030D-6E8A-4147-A177-3AD203B41FA5}">
                      <a16:colId xmlns:a16="http://schemas.microsoft.com/office/drawing/2014/main" val="3517294733"/>
                    </a:ext>
                  </a:extLst>
                </a:gridCol>
              </a:tblGrid>
              <a:tr h="633222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Майстер </a:t>
                      </a: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клас «Власні ручки роблять модні штучки»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745512"/>
                  </a:ext>
                </a:extLst>
              </a:tr>
              <a:tr h="744373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Виставка </a:t>
                      </a: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творчих робіт «Шедеври маленьких умільців»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98884"/>
                  </a:ext>
                </a:extLst>
              </a:tr>
              <a:tr h="97790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Конкурс </a:t>
                      </a: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дитячих </a:t>
                      </a: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ілюстрацій </a:t>
                      </a: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оповідань та казок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В. Сухомлинського «Казка на кінчику пензля»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638302"/>
                  </a:ext>
                </a:extLst>
              </a:tr>
              <a:tr h="504076">
                <a:tc>
                  <a:txBody>
                    <a:bodyPr/>
                    <a:lstStyle/>
                    <a:p>
                      <a:pPr marL="285750" indent="-28575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Літературний </a:t>
                      </a:r>
                      <a:r>
                        <a:rPr lang="uk-UA" sz="16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квест</a:t>
                      </a: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«Галявина казок»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590359"/>
                  </a:ext>
                </a:extLst>
              </a:tr>
              <a:tr h="744373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Оформлення </a:t>
                      </a: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матеріалів місячника. Розміщення на сайті ліцею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791471"/>
                  </a:ext>
                </a:extLst>
              </a:tr>
              <a:tr h="744373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Підведення </a:t>
                      </a:r>
                      <a:r>
                        <a:rPr lang="uk-UA" sz="16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підсумків Всеукраїнського місячника шкільних </a:t>
                      </a:r>
                      <a:r>
                        <a:rPr lang="uk-UA" sz="16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бібліотек                          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498146"/>
                  </a:ext>
                </a:extLst>
              </a:tr>
            </a:tbl>
          </a:graphicData>
        </a:graphic>
      </p:graphicFrame>
      <p:pic>
        <p:nvPicPr>
          <p:cNvPr id="8" name="Рисунок 7" descr="http://97su.bg/wp-content/uploads/2017/09/sova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8840" y="2580191"/>
            <a:ext cx="2520587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banner2.kisspng.com/20180408/ztw/kisspng-owl-bird-science-technology-engineering-and-mat-owl-5ac9cadbe89dc2.85024558152317410795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936" y="260648"/>
            <a:ext cx="3156585" cy="36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im0-tub-ua.yandex.net/i?id=82eea341c5a279d58720486cebe7efd8&amp;n=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133164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D:\Мои документы\er6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9128" y="-21248"/>
            <a:ext cx="2699792" cy="2801241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00908" y="4484659"/>
            <a:ext cx="2267909" cy="1743607"/>
          </a:xfrm>
          <a:prstGeom prst="rect">
            <a:avLst/>
          </a:prstGeom>
        </p:spPr>
      </p:pic>
      <p:pic>
        <p:nvPicPr>
          <p:cNvPr id="13" name="Рисунок 12" descr="http://gifok.net/images/2016/08/26/7ic2.gif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779993"/>
            <a:ext cx="1296144" cy="337758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7"/>
    </mc:Choice>
    <mc:Fallback xmlns="">
      <p:transition spd="slow" advTm="1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-459432"/>
            <a:ext cx="8763000" cy="6326832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uk-UA" sz="4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4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uk-UA" sz="4800" dirty="0">
              <a:solidFill>
                <a:srgbClr val="0000FF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uk-UA" smtClean="0"/>
              <a:t>Company name</a:t>
            </a:r>
            <a:endParaRPr lang="ru-RU" alt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2987824" y="36985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endParaRPr lang="uk-UA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557662" y="240563"/>
            <a:ext cx="8153400" cy="3033467"/>
            <a:chOff x="972304" y="1834893"/>
            <a:chExt cx="7199391" cy="31882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1" name="Рисунок 10" descr="Мыши с книжкой - книга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87517">
              <a:off x="2267744" y="1916832"/>
              <a:ext cx="4376937" cy="3041910"/>
            </a:xfrm>
            <a:prstGeom prst="rect">
              <a:avLst/>
            </a:prstGeom>
          </p:spPr>
        </p:pic>
        <p:pic>
          <p:nvPicPr>
            <p:cNvPr id="12" name="Рисунок 11" descr="Мыши без книжки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2304" y="1834893"/>
              <a:ext cx="7199391" cy="3188214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131840" y="764704"/>
            <a:ext cx="4320480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відкритих дверей до </a:t>
            </a:r>
            <a:r>
              <a:rPr lang="uk-UA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Всеукраїнського дня бібліотек «Місце зустрічі </a:t>
            </a:r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бібліотека»</a:t>
            </a:r>
            <a:endParaRPr lang="uk-UA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Посвята в читачі учнів 2 класу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869902"/>
            <a:ext cx="3600401" cy="2906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982" y="3798171"/>
            <a:ext cx="3395522" cy="2978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67" y="3130555"/>
            <a:ext cx="3719465" cy="2789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2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808">
        <p14:reveal thruBlk="1" dir="r"/>
      </p:transition>
    </mc:Choice>
    <mc:Fallback xmlns="">
      <p:transition spd="slow" advClick="0" advTm="188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30363" y="4221088"/>
            <a:ext cx="6934200" cy="1951112"/>
          </a:xfrm>
        </p:spPr>
        <p:txBody>
          <a:bodyPr/>
          <a:lstStyle/>
          <a:p>
            <a:pPr>
              <a:lnSpc>
                <a:spcPts val="1800"/>
              </a:lnSpc>
              <a:spcAft>
                <a:spcPts val="800"/>
              </a:spcAft>
            </a:pPr>
            <a:endParaRPr lang="en-US" altLang="uk-UA" sz="2400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книга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9311" y="-301551"/>
            <a:ext cx="6562929" cy="40678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9807" y="443346"/>
            <a:ext cx="58326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Виставка літератури до </a:t>
            </a:r>
            <a:endParaRPr lang="uk-UA" sz="2800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-річчя від дня народження </a:t>
            </a: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Сухомлинського </a:t>
            </a:r>
            <a:endParaRPr lang="uk-UA" sz="2800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 величний слід на землі</a:t>
            </a:r>
            <a:endParaRPr lang="uk-UA" sz="2800" b="1" dirty="0"/>
          </a:p>
        </p:txBody>
      </p:sp>
      <p:pic>
        <p:nvPicPr>
          <p:cNvPr id="6" name="Рисунок 5" descr="мышонок2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272864" y="3845074"/>
            <a:ext cx="2593932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41" y="3434705"/>
            <a:ext cx="4216863" cy="316264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2">
              <a:lumMod val="60000"/>
              <a:lumOff val="40000"/>
            </a:scheme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ÐÐ°ÑÑÐ¸Ð½ÐºÐ¸ Ð¿Ð¾ Ð·Ð°Ð¿ÑÐ¾ÑÑ ÐºÐ°ÑÑÐ¸Ð½ÐºÐ¸ Ð· ÑÐ²Ð¾ÑÑÐ² ÑÑÑÐ¾Ð¼Ð»Ð¸Ð½ÑÑÐºÐ¾Ð³Ð¾ Ð´Ð»Ñ Ð¿ÑÐµÐ·ÐµÐ½ÑÐ°ÑÐ¸Ð¹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332">
            <a:off x="6550593" y="76130"/>
            <a:ext cx="1269365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ÐÐ°ÑÑÐ¸Ð½ÐºÐ¸ Ð¿Ð¾ Ð·Ð°Ð¿ÑÐ¾ÑÑ ÐºÐ°ÑÑÐ¸Ð½ÐºÐ¸ Ð· ÑÐ²Ð¾ÑÑÐ² ÑÑÑÐ¾Ð¼Ð»Ð¸Ð½ÑÑÐºÐ¾Ð³Ð¾ Ð´Ð»Ñ Ð¿ÑÐµÐ·ÐµÐ½ÑÐ°ÑÐ¸Ð¹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201">
            <a:off x="7934818" y="2459877"/>
            <a:ext cx="1340164" cy="179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ÐÐ°ÑÑÐ¸Ð½ÐºÐ¸ Ð¿Ð¾ Ð·Ð°Ð¿ÑÐ¾ÑÑ ÐºÐ°ÑÑÐ¸Ð½ÐºÐ¸ Ð· ÑÐ²Ð¾ÑÑÐ² ÑÑÑÐ¾Ð¼Ð»Ð¸Ð½ÑÑÐºÐ¾Ð³Ð¾ Ð´Ð»Ñ Ð¿ÑÐµÐ·ÐµÐ½ÑÐ°ÑÐ¸Ð¹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27">
            <a:off x="6722021" y="1845707"/>
            <a:ext cx="1223091" cy="201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ÐÐ°ÑÑÐ¸Ð½ÐºÐ¸ Ð¿Ð¾ Ð·Ð°Ð¿ÑÐ¾ÑÑ ÐºÐ°ÑÑÐ¸Ð½ÐºÐ¸ Ð· ÑÐ²Ð¾ÑÑÐ² ÑÑÑÐ¾Ð¼Ð»Ð¸Ð½ÑÑÐºÐ¾Ð³Ð¾ Ð´Ð»Ñ Ð¿ÑÐµÐ·ÐµÐ½ÑÐ°ÑÐ¸Ð¹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674">
            <a:off x="7834392" y="76976"/>
            <a:ext cx="1275363" cy="1800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2.bp.blogspot.com/-WsBwBok70UA/WrTbhwv9l8I/AAAAAAAAGYA/R69I7OA0Oro0O5Ul4jK9apcpXZ2qHiSVgCLcBGAs/s640/585217738_1_644x461_suhomlinskiy-v-buti-lyudinoyu-vognik-u-vkn-zbrki-opovdan-zaporozhe_rev001.jp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3" r="28594" b="18510"/>
          <a:stretch/>
        </p:blipFill>
        <p:spPr bwMode="auto">
          <a:xfrm rot="460362">
            <a:off x="7975745" y="1282870"/>
            <a:ext cx="1162827" cy="16885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://el-conf.com.ua/wp-content/uploads/2016/03/%D1%81%D0%BE%D0%B2%D0%B0-%D0%B7-%D0%BA%D0%BD%D0%B8%D0%B3%D0%B0%D0%BC%D0%B8.pn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34705"/>
            <a:ext cx="2945898" cy="342158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364">
        <p:split orient="vert"/>
      </p:transition>
    </mc:Choice>
    <mc:Fallback xmlns="">
      <p:transition spd="slow" advTm="2736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12" y="3536434"/>
            <a:ext cx="2670604" cy="3165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14376"/>
            <a:ext cx="4104456" cy="325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" b="9721"/>
          <a:stretch/>
        </p:blipFill>
        <p:spPr>
          <a:xfrm>
            <a:off x="219584" y="162323"/>
            <a:ext cx="2552216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r="10448" b="24744"/>
          <a:stretch/>
        </p:blipFill>
        <p:spPr>
          <a:xfrm>
            <a:off x="2231740" y="3514376"/>
            <a:ext cx="2304256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2"/>
          <a:stretch/>
        </p:blipFill>
        <p:spPr>
          <a:xfrm>
            <a:off x="4300537" y="3580245"/>
            <a:ext cx="3257432" cy="3122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книга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105980" y="-171400"/>
            <a:ext cx="7308304" cy="39798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86000" y="620688"/>
            <a:ext cx="660648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Тиждень родинного читання</a:t>
            </a:r>
            <a:endParaRPr lang="uk-UA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«Я прочитаю тобі казку»</a:t>
            </a:r>
            <a:endParaRPr lang="uk-UA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(Діти читають казки </a:t>
            </a:r>
          </a:p>
          <a:p>
            <a:pPr>
              <a:spcAft>
                <a:spcPts val="800"/>
              </a:spcAft>
            </a:pP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В. Сухомлинського 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вдома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uk-UA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1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723">
        <p:split orient="vert"/>
      </p:transition>
    </mc:Choice>
    <mc:Fallback xmlns="">
      <p:transition spd="slow" advTm="197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нига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23728" y="-243408"/>
            <a:ext cx="7164288" cy="25884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15816" y="360040"/>
            <a:ext cx="5328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Майстер </a:t>
            </a: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клас </a:t>
            </a:r>
            <a:endParaRPr lang="uk-UA" sz="2800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uk-UA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Власні ручки роблять модні штучки»</a:t>
            </a:r>
            <a:endParaRPr lang="uk-UA" sz="2800" b="1" dirty="0">
              <a:solidFill>
                <a:srgbClr val="5F5F5F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7" y="4460318"/>
            <a:ext cx="3011826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422" y="4496140"/>
            <a:ext cx="288032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0" y="2092000"/>
            <a:ext cx="2657025" cy="1992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32" y="2530223"/>
            <a:ext cx="2595116" cy="1946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64" y="2345083"/>
            <a:ext cx="3419873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72" y="4542867"/>
            <a:ext cx="2962276" cy="2221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7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439">
        <p:split orient="vert"/>
      </p:transition>
    </mc:Choice>
    <mc:Fallback xmlns="">
      <p:transition spd="slow" advTm="224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8|2.4|2.3|3.3|2.4|2.6|2.9|3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5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|3.5|2.1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1.9|2.7|2.6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|2.6|2.3|1.9|1.7|1.6|1.7|1.8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3|2.2|2.3|2.2|1.9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4|1.9|2|1.9|2.2|2.1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9|2.3|2.2|1.5|1.8|1.6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|1.5|1.7|2|2.1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3|2.2|1.9|2.4|2.3|2.3|1.8"/>
</p:tagLst>
</file>

<file path=ppt/theme/theme1.xml><?xml version="1.0" encoding="utf-8"?>
<a:theme xmlns:a="http://schemas.openxmlformats.org/drawingml/2006/main" name="powerpoint-template-24">
  <a:themeElements>
    <a:clrScheme name="">
      <a:dk1>
        <a:srgbClr val="5F5F5F"/>
      </a:dk1>
      <a:lt1>
        <a:srgbClr val="FFFFFF"/>
      </a:lt1>
      <a:dk2>
        <a:srgbClr val="5F5F5F"/>
      </a:dk2>
      <a:lt2>
        <a:srgbClr val="478E00"/>
      </a:lt2>
      <a:accent1>
        <a:srgbClr val="5EA400"/>
      </a:accent1>
      <a:accent2>
        <a:srgbClr val="92CC00"/>
      </a:accent2>
      <a:accent3>
        <a:srgbClr val="FFFFFF"/>
      </a:accent3>
      <a:accent4>
        <a:srgbClr val="505050"/>
      </a:accent4>
      <a:accent5>
        <a:srgbClr val="B6CFAA"/>
      </a:accent5>
      <a:accent6>
        <a:srgbClr val="84B900"/>
      </a:accent6>
      <a:hlink>
        <a:srgbClr val="B3E00B"/>
      </a:hlink>
      <a:folHlink>
        <a:srgbClr val="D1D1D1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uk-UA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uk-UA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700</TotalTime>
  <Words>403</Words>
  <Application>Microsoft Office PowerPoint</Application>
  <PresentationFormat>Экран (4:3)</PresentationFormat>
  <Paragraphs>77</Paragraphs>
  <Slides>14</Slides>
  <Notes>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Microsoft Sans Serif</vt:lpstr>
      <vt:lpstr>Monotype Corsiva</vt:lpstr>
      <vt:lpstr>Times New Roman</vt:lpstr>
      <vt:lpstr>Wingdings</vt:lpstr>
      <vt:lpstr>powerpoint-template-24</vt:lpstr>
      <vt:lpstr>      </vt:lpstr>
      <vt:lpstr> Всеукраїнський місячник  шкільних бібліотек –2018 Шкільна бібліотека –  центр творчого розвитку дитини              (До 100-річча від народження                             В. Сухомлинського) </vt:lpstr>
      <vt:lpstr>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</dc:title>
  <dc:creator>BIBLIOTEKA</dc:creator>
  <cp:lastModifiedBy>BIBLIOTEKA</cp:lastModifiedBy>
  <cp:revision>51</cp:revision>
  <dcterms:created xsi:type="dcterms:W3CDTF">2018-10-30T12:22:40Z</dcterms:created>
  <dcterms:modified xsi:type="dcterms:W3CDTF">2018-11-05T07:34:30Z</dcterms:modified>
</cp:coreProperties>
</file>