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3668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3652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2113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2815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4144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62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846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4251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789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7415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787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C8FC-F62C-4080-A384-1113578676D7}" type="datetimeFigureOut">
              <a:rPr lang="uk-UA" smtClean="0"/>
              <a:pPr/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ABAE-616B-4112-9A3A-FC2AEADA2A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6265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340768"/>
            <a:ext cx="6264696" cy="324036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Всеукраїнський місячник  </a:t>
            </a:r>
            <a:r>
              <a:rPr lang="uk-UA" sz="3200" b="1" i="1" dirty="0">
                <a:latin typeface="Georgia" pitchFamily="18" charset="0"/>
              </a:rPr>
              <a:t>шкільних бібліотек </a:t>
            </a:r>
            <a:r>
              <a:rPr lang="uk-UA" sz="3200" i="1" dirty="0">
                <a:latin typeface="Georgia" pitchFamily="18" charset="0"/>
              </a:rPr>
              <a:t/>
            </a:r>
            <a:br>
              <a:rPr lang="uk-UA" sz="3200" i="1" dirty="0">
                <a:latin typeface="Georgia" pitchFamily="18" charset="0"/>
              </a:rPr>
            </a:br>
            <a:r>
              <a:rPr lang="uk-UA" sz="3200" b="1" i="1" dirty="0">
                <a:latin typeface="Georgia" pitchFamily="18" charset="0"/>
              </a:rPr>
              <a:t>«Шкільна бібліотека – центр творчого розвитку дитини»</a:t>
            </a:r>
            <a:r>
              <a:rPr lang="uk-UA" sz="3200" i="1" dirty="0">
                <a:latin typeface="Georgia" pitchFamily="18" charset="0"/>
              </a:rPr>
              <a:t/>
            </a:r>
            <a:br>
              <a:rPr lang="uk-UA" sz="3200" i="1" dirty="0">
                <a:latin typeface="Georgia" pitchFamily="18" charset="0"/>
              </a:rPr>
            </a:br>
            <a:r>
              <a:rPr lang="uk-UA" sz="2000" b="1" i="1" dirty="0">
                <a:latin typeface="Georgia" pitchFamily="18" charset="0"/>
              </a:rPr>
              <a:t>(до 100-річчя від дня народження В.О.Сухомлинського)</a:t>
            </a:r>
            <a:endParaRPr lang="uk-UA" sz="2000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472" y="537757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latin typeface="Georgia" pitchFamily="18" charset="0"/>
              </a:rPr>
              <a:t>Підготувала завідуюча бібліотекою М.М. Таран </a:t>
            </a:r>
            <a:endParaRPr lang="uk-UA" sz="16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84775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Monotype Corsiva" pitchFamily="66" charset="0"/>
              </a:rPr>
              <a:t>Комунальний заклад </a:t>
            </a:r>
          </a:p>
          <a:p>
            <a:pPr algn="ctr"/>
            <a:r>
              <a:rPr lang="uk-UA" sz="1600" i="1" dirty="0" smtClean="0">
                <a:latin typeface="Monotype Corsiva" pitchFamily="66" charset="0"/>
              </a:rPr>
              <a:t>«Лиманська загальноосвітня школа І-ІІІ ступенів </a:t>
            </a:r>
            <a:r>
              <a:rPr lang="uk-UA" sz="1600" i="1" dirty="0" err="1" smtClean="0">
                <a:latin typeface="Monotype Corsiva" pitchFamily="66" charset="0"/>
              </a:rPr>
              <a:t>Зміївської</a:t>
            </a:r>
            <a:r>
              <a:rPr lang="uk-UA" sz="1600" i="1" dirty="0" smtClean="0">
                <a:latin typeface="Monotype Corsiva" pitchFamily="66" charset="0"/>
              </a:rPr>
              <a:t> районної ради</a:t>
            </a:r>
          </a:p>
          <a:p>
            <a:pPr algn="ctr"/>
            <a:r>
              <a:rPr lang="uk-UA" sz="1600" i="1" dirty="0" smtClean="0">
                <a:latin typeface="Monotype Corsiva" pitchFamily="66" charset="0"/>
              </a:rPr>
              <a:t> Харківської області»</a:t>
            </a:r>
            <a:endParaRPr lang="uk-UA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60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5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5"/>
          <a:stretch/>
        </p:blipFill>
        <p:spPr bwMode="auto">
          <a:xfrm>
            <a:off x="5067644" y="0"/>
            <a:ext cx="4076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Загальношкільна лінійка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000" dirty="0"/>
              <a:t>«Шкільна бібліотека – центр творчого розвитку дитини»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(</a:t>
            </a:r>
            <a:r>
              <a:rPr lang="uk-UA" sz="2000" dirty="0"/>
              <a:t>до 100-річчя від дня народження В.О. Сухомлинського)</a:t>
            </a:r>
          </a:p>
        </p:txBody>
      </p:sp>
      <p:pic>
        <p:nvPicPr>
          <p:cNvPr id="1031" name="Picture 7" descr="C:\Users\Galchenok\Desktop\фото на звіт\20181004_085201_Burst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451" y="1606374"/>
            <a:ext cx="2960739" cy="222055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alchenok\Desktop\фото на звіт\20181004_085236_Burst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55226"/>
            <a:ext cx="2952328" cy="221424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alchenok\Desktop\фото на звіт\20181004_090227_Burst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426" y="3968519"/>
            <a:ext cx="3552395" cy="266429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682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5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5"/>
          <a:stretch/>
        </p:blipFill>
        <p:spPr bwMode="auto">
          <a:xfrm>
            <a:off x="5067644" y="0"/>
            <a:ext cx="4076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Ознайомлення </a:t>
            </a:r>
            <a:r>
              <a:rPr lang="uk-UA" sz="2400" dirty="0"/>
              <a:t>здобувачів освіти із оповіданнями та казками В.О. Сухомлинського </a:t>
            </a:r>
            <a:endParaRPr lang="uk-UA" sz="1800" dirty="0"/>
          </a:p>
        </p:txBody>
      </p:sp>
      <p:pic>
        <p:nvPicPr>
          <p:cNvPr id="2053" name="Picture 5" descr="C:\Users\Galchenok\Desktop\фото на звіт\P16-08-18_00.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0851"/>
            <a:ext cx="6659893" cy="4994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459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5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5"/>
          <a:stretch/>
        </p:blipFill>
        <p:spPr bwMode="auto">
          <a:xfrm>
            <a:off x="5067644" y="0"/>
            <a:ext cx="4076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Виставка </a:t>
            </a:r>
            <a:r>
              <a:rPr lang="uk-UA" sz="2400" dirty="0"/>
              <a:t>дитячих малюнків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«</a:t>
            </a:r>
            <a:r>
              <a:rPr lang="uk-UA" sz="2400" dirty="0"/>
              <a:t>Мистецтво, що випромінює радість</a:t>
            </a:r>
            <a:r>
              <a:rPr lang="uk-UA" sz="2400" dirty="0" smtClean="0"/>
              <a:t>»</a:t>
            </a:r>
            <a:endParaRPr lang="uk-UA" sz="1800" dirty="0"/>
          </a:p>
        </p:txBody>
      </p:sp>
      <p:pic>
        <p:nvPicPr>
          <p:cNvPr id="3074" name="Picture 2" descr="C:\Users\Galchenok\Desktop\фото на звіт\P17-08-18_02.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7200800" cy="54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23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5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5"/>
          <a:stretch/>
        </p:blipFill>
        <p:spPr bwMode="auto">
          <a:xfrm>
            <a:off x="5067644" y="0"/>
            <a:ext cx="4076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864096"/>
          </a:xfrm>
        </p:spPr>
        <p:txBody>
          <a:bodyPr>
            <a:noAutofit/>
          </a:bodyPr>
          <a:lstStyle/>
          <a:p>
            <a:r>
              <a:rPr lang="uk-UA" sz="2400" dirty="0" smtClean="0"/>
              <a:t>Книжкова виставка </a:t>
            </a:r>
            <a:r>
              <a:rPr lang="uk-UA" sz="2400" dirty="0"/>
              <a:t>«Василь Сухомлинський – дітям</a:t>
            </a:r>
            <a:r>
              <a:rPr lang="uk-UA" sz="2400" dirty="0" smtClean="0"/>
              <a:t>»</a:t>
            </a:r>
            <a:endParaRPr lang="uk-UA" sz="1800" dirty="0"/>
          </a:p>
        </p:txBody>
      </p:sp>
      <p:pic>
        <p:nvPicPr>
          <p:cNvPr id="4098" name="Picture 2" descr="C:\Users\Galchenok\Desktop\фото на звіт\P17-08-18_02.23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76" b="5083"/>
          <a:stretch/>
        </p:blipFill>
        <p:spPr bwMode="auto">
          <a:xfrm>
            <a:off x="3266808" y="836712"/>
            <a:ext cx="3393424" cy="597552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98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5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5"/>
          <a:stretch/>
        </p:blipFill>
        <p:spPr bwMode="auto">
          <a:xfrm>
            <a:off x="5067644" y="0"/>
            <a:ext cx="4076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864096"/>
          </a:xfrm>
        </p:spPr>
        <p:txBody>
          <a:bodyPr>
            <a:noAutofit/>
          </a:bodyPr>
          <a:lstStyle/>
          <a:p>
            <a:r>
              <a:rPr lang="uk-UA" sz="2400" dirty="0" smtClean="0"/>
              <a:t>Літературна </a:t>
            </a:r>
            <a:r>
              <a:rPr lang="uk-UA" sz="2400" dirty="0"/>
              <a:t>подорож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«</a:t>
            </a:r>
            <a:r>
              <a:rPr lang="uk-UA" sz="2400" dirty="0"/>
              <a:t>Казковий світ Василя Сухомлинського» </a:t>
            </a:r>
            <a:endParaRPr lang="uk-UA" sz="1800" dirty="0"/>
          </a:p>
        </p:txBody>
      </p:sp>
      <p:pic>
        <p:nvPicPr>
          <p:cNvPr id="5122" name="Picture 2" descr="C:\Users\Galchenok\Desktop\фото на звіт\20181018_122700_Burst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091030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alchenok\Desktop\фото на звіт\20181018_122739_Burst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109" y="1091030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alchenok\Desktop\фото на звіт\20181018_123203_Burst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4706" y="3918318"/>
            <a:ext cx="3741590" cy="280619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246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5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5"/>
          <a:stretch/>
        </p:blipFill>
        <p:spPr bwMode="auto">
          <a:xfrm>
            <a:off x="5067644" y="0"/>
            <a:ext cx="4076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864096"/>
          </a:xfrm>
        </p:spPr>
        <p:txBody>
          <a:bodyPr>
            <a:noAutofit/>
          </a:bodyPr>
          <a:lstStyle/>
          <a:p>
            <a:r>
              <a:rPr lang="uk-UA" sz="2400" dirty="0" smtClean="0"/>
              <a:t>Релаксаційна зона </a:t>
            </a:r>
            <a:r>
              <a:rPr lang="uk-UA" sz="2400" dirty="0"/>
              <a:t>«Територія творчості»</a:t>
            </a:r>
            <a:endParaRPr lang="uk-UA" sz="1800" dirty="0"/>
          </a:p>
        </p:txBody>
      </p:sp>
      <p:pic>
        <p:nvPicPr>
          <p:cNvPr id="6146" name="Picture 2" descr="C:\Users\Galchenok\Desktop\фото на звіт\P25-08-18_21.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984776" cy="5238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103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5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ісячник бібліотека 2018\ФОНИ\1048595_fony-dlya-prezentacii-pro-kni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5"/>
          <a:stretch/>
        </p:blipFill>
        <p:spPr bwMode="auto">
          <a:xfrm>
            <a:off x="5067644" y="0"/>
            <a:ext cx="4076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Autofit/>
          </a:bodyPr>
          <a:lstStyle/>
          <a:p>
            <a:r>
              <a:rPr lang="uk-UA" sz="2000" dirty="0" smtClean="0"/>
              <a:t> Твір-роздум</a:t>
            </a:r>
            <a:br>
              <a:rPr lang="uk-UA" sz="2000" dirty="0" smtClean="0"/>
            </a:br>
            <a:r>
              <a:rPr lang="uk-UA" sz="2000" dirty="0" smtClean="0"/>
              <a:t> </a:t>
            </a:r>
            <a:r>
              <a:rPr lang="uk-UA" sz="2000" dirty="0"/>
              <a:t>«Без будь-кого з нас Батьківщина може обійтися, але будь-хто з нас без Батьківщини – ніщо» </a:t>
            </a:r>
            <a:r>
              <a:rPr lang="uk-UA" sz="2000" dirty="0" smtClean="0"/>
              <a:t>(</a:t>
            </a:r>
            <a:r>
              <a:rPr lang="uk-UA" sz="2000" dirty="0"/>
              <a:t>В. Сухомлинський)</a:t>
            </a:r>
            <a:endParaRPr lang="uk-UA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7704" y="1556792"/>
            <a:ext cx="3600400" cy="47484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200" dirty="0"/>
              <a:t>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Ми – молодь, ми – майбутнє України,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Нестримні,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юні, завзяті й запальні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Без нас, можливо, може існувати Батьківщина,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Та ми без неї, однозначно, ні.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Хай в кожнім серці знайдуть розуміння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Пророчі Сухомлинського слова,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Бо він не просто вчительське уміння,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Він своє серце дітям віддавав.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Великий вчитель завжди вчить добру,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Що саме відчувати та любити треба: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Оточуючих, пташку, листя на вітру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У своїй Школі під блакитним небом.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Дає уявлення про світ зла та добра,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Честі, порядності та гідності людини.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І в кожнім його розчерку пера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Любов до сонця, неба, України…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У Школі радості босоніж по росі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Ходили діти до Куточку мрії,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Раділи діти неземній красі,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Розказували про захоплення й надії.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Він вирішив: потрібно їм розкрити музику природи,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Вона відкриє тонкощі дитячої душі.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Тоді ж побачив вчитель перші «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всходи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Всі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діти прагнули творить вірші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556792"/>
            <a:ext cx="3466728" cy="467645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Це – Батьківщина, коли діти, зачаровані красою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До річки, соняшника, гаю і дібров.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Це зветься щастям і людською добротою,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Коли ти хочеш тут бувати знов і знов.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А світ дитинства – дуже особливий,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У ньому казка, пізнання та гра,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І все нове – це для дитини диво,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Так не зламайте відчуття добра!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Всі книги Василя залишилися у спадок –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Який безмежний океан думок!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Уроки мислення серед природи на світанку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І подорожі, де бринить струмок.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Любов до праці і зелені краси –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Духовні цінності минувших літ,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Дитяче спілкування в колі, разом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Й сьогодні актуальне на весь світ.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Ця сходинка – і радісна й тривожна –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Ми без Вітчизни в світі, мов сміття…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Бо Батьківщині без нас жити можна,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Та як без неї йти стежинкою життя?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Ми – молодь, ми – майбутнє нашої країни –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Нестримні, юні, завзяті й запальні,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З дитини й до дорослої людини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Всім серцем любимо квітучу Україну –</a:t>
            </a:r>
          </a:p>
          <a:p>
            <a:pPr marL="0" indent="0"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Найкращу Батьківщину на землі!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4784" y="640033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Зозуля Віра,  учениця 9-го класу</a:t>
            </a:r>
          </a:p>
        </p:txBody>
      </p:sp>
    </p:spTree>
    <p:extLst>
      <p:ext uri="{BB962C8B-B14F-4D97-AF65-F5344CB8AC3E}">
        <p14:creationId xmlns:p14="http://schemas.microsoft.com/office/powerpoint/2010/main" xmlns="" val="2253060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413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Всеукраїнський місячник  шкільних бібліотек  «Шкільна бібліотека – центр творчого розвитку дитини» (до 100-річчя від дня народження В.О.Сухомлинського)</vt:lpstr>
      <vt:lpstr>Загальношкільна лінійка  «Шкільна бібліотека – центр творчого розвитку дитини»  (до 100-річчя від дня народження В.О. Сухомлинського)</vt:lpstr>
      <vt:lpstr>Ознайомлення здобувачів освіти із оповіданнями та казками В.О. Сухомлинського </vt:lpstr>
      <vt:lpstr>Виставка дитячих малюнків  «Мистецтво, що випромінює радість»</vt:lpstr>
      <vt:lpstr>Книжкова виставка «Василь Сухомлинський – дітям»</vt:lpstr>
      <vt:lpstr>Літературна подорож  «Казковий світ Василя Сухомлинського» </vt:lpstr>
      <vt:lpstr>Релаксаційна зона «Територія творчості»</vt:lpstr>
      <vt:lpstr> Твір-роздум  «Без будь-кого з нас Батьківщина може обійтися, але будь-хто з нас без Батьківщини – ніщо» (В. Сухомлинський)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місячник  шкільних бібліотек  «Шкільна бібліотека – центр творчого розвитку дитини» (до 100-річчя від дня народження В.О.Сухомлинського)</dc:title>
  <dc:creator>Galchenok</dc:creator>
  <cp:lastModifiedBy>Zmiev</cp:lastModifiedBy>
  <cp:revision>6</cp:revision>
  <dcterms:created xsi:type="dcterms:W3CDTF">2018-11-01T12:07:27Z</dcterms:created>
  <dcterms:modified xsi:type="dcterms:W3CDTF">2018-11-01T14:18:37Z</dcterms:modified>
</cp:coreProperties>
</file>