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6" r:id="rId6"/>
    <p:sldId id="261" r:id="rId7"/>
    <p:sldId id="262" r:id="rId8"/>
    <p:sldId id="267" r:id="rId9"/>
    <p:sldId id="271" r:id="rId10"/>
    <p:sldId id="269" r:id="rId11"/>
    <p:sldId id="268" r:id="rId12"/>
    <p:sldId id="263" r:id="rId13"/>
    <p:sldId id="264" r:id="rId14"/>
    <p:sldId id="265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65" autoAdjust="0"/>
    <p:restoredTop sz="58118" autoAdjust="0"/>
  </p:normalViewPr>
  <p:slideViewPr>
    <p:cSldViewPr>
      <p:cViewPr>
        <p:scale>
          <a:sx n="80" d="100"/>
          <a:sy n="80" d="100"/>
        </p:scale>
        <p:origin x="-24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692696"/>
            <a:ext cx="5904656" cy="3528392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Звіт про проведення Всеукраїнського місячника шкільних бібліотек </a:t>
            </a:r>
            <a:br>
              <a:rPr lang="uk-UA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«Шкільна бібліотека – центр творчого розвитку дитини» </a:t>
            </a:r>
            <a:endParaRPr lang="ru-RU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4797152"/>
            <a:ext cx="3816424" cy="576064"/>
          </a:xfrm>
        </p:spPr>
        <p:txBody>
          <a:bodyPr>
            <a:normAutofit fontScale="77500" lnSpcReduction="20000"/>
          </a:bodyPr>
          <a:lstStyle/>
          <a:p>
            <a:r>
              <a:rPr lang="uk-UA" sz="1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КЗ «Чемужівська ЗОШ І –ІІІ ступенів Зміївської районної ради Харківської області»</a:t>
            </a:r>
            <a:endParaRPr lang="ru-RU" sz="1800" b="1" i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402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5"/>
          <a:stretch/>
        </p:blipFill>
        <p:spPr>
          <a:xfrm>
            <a:off x="611560" y="332656"/>
            <a:ext cx="2880320" cy="331397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166877"/>
            <a:ext cx="8229600" cy="1252728"/>
          </a:xfrm>
        </p:spPr>
        <p:txBody>
          <a:bodyPr/>
          <a:lstStyle/>
          <a:p>
            <a:r>
              <a:rPr lang="uk-UA" dirty="0" smtClean="0"/>
              <a:t>             Юні казкарі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089653"/>
            <a:ext cx="4752528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7032"/>
            <a:ext cx="403244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Виставки творчих робіт в початковій школі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5" y="1700808"/>
            <a:ext cx="4104455" cy="208823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0" t="6083" r="11666" b="-6083"/>
          <a:stretch/>
        </p:blipFill>
        <p:spPr>
          <a:xfrm>
            <a:off x="107504" y="4042522"/>
            <a:ext cx="4248472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 t="28334" r="-565" b="-1507"/>
          <a:stretch/>
        </p:blipFill>
        <p:spPr>
          <a:xfrm>
            <a:off x="4593637" y="1628800"/>
            <a:ext cx="4215274" cy="2160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/>
          <a:stretch/>
        </p:blipFill>
        <p:spPr>
          <a:xfrm rot="10800000">
            <a:off x="4579233" y="4077072"/>
            <a:ext cx="431324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1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24744"/>
            <a:ext cx="4104456" cy="287516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8512" y="116632"/>
            <a:ext cx="8229600" cy="1252728"/>
          </a:xfrm>
        </p:spPr>
        <p:txBody>
          <a:bodyPr>
            <a:normAutofit/>
          </a:bodyPr>
          <a:lstStyle/>
          <a:p>
            <a:r>
              <a:rPr lang="uk-UA" sz="2400" b="1" dirty="0" smtClean="0"/>
              <a:t>Подорож до країни маленьких казок В.О.Сухомлинського (бібліотечний урок у 4 класі)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114" y="1124744"/>
            <a:ext cx="4464496" cy="2880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8" r="7433" b="22943"/>
          <a:stretch/>
        </p:blipFill>
        <p:spPr>
          <a:xfrm>
            <a:off x="625522" y="4149080"/>
            <a:ext cx="716503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1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7" y="1124744"/>
            <a:ext cx="5247985" cy="252028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25272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tx2"/>
                </a:solidFill>
              </a:rPr>
              <a:t>Доброта і милосердя у твоєму житті.</a:t>
            </a:r>
            <a:br>
              <a:rPr lang="uk-UA" sz="2800" b="1" dirty="0" smtClean="0">
                <a:solidFill>
                  <a:schemeClr val="tx2"/>
                </a:solidFill>
              </a:rPr>
            </a:br>
            <a:r>
              <a:rPr lang="uk-UA" sz="2800" b="1" dirty="0" smtClean="0">
                <a:solidFill>
                  <a:schemeClr val="tx2"/>
                </a:solidFill>
              </a:rPr>
              <a:t> </a:t>
            </a:r>
            <a:r>
              <a:rPr lang="uk-UA" sz="1600" dirty="0" smtClean="0">
                <a:solidFill>
                  <a:schemeClr val="tx2"/>
                </a:solidFill>
              </a:rPr>
              <a:t>(</a:t>
            </a:r>
            <a:r>
              <a:rPr lang="uk-UA" sz="1600" dirty="0" smtClean="0">
                <a:solidFill>
                  <a:schemeClr val="tx1"/>
                </a:solidFill>
              </a:rPr>
              <a:t>година спілкування за творами В.О.Сухомлинського)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0" y="3861048"/>
            <a:ext cx="5422237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 t="21588" r="4822" b="13444"/>
          <a:stretch/>
        </p:blipFill>
        <p:spPr>
          <a:xfrm>
            <a:off x="5754080" y="1633330"/>
            <a:ext cx="3312368" cy="445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4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76872"/>
            <a:ext cx="4248472" cy="396044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chemeClr val="tx2"/>
                </a:solidFill>
              </a:rPr>
              <a:t/>
            </a:r>
            <a:br>
              <a:rPr lang="uk-UA" sz="4000" b="1" dirty="0" smtClean="0">
                <a:solidFill>
                  <a:schemeClr val="tx2"/>
                </a:solidFill>
              </a:rPr>
            </a:br>
            <a:r>
              <a:rPr lang="uk-UA" sz="4000" b="1" dirty="0" smtClean="0">
                <a:solidFill>
                  <a:schemeClr val="tx2"/>
                </a:solidFill>
              </a:rPr>
              <a:t>Криниця людської мудрості</a:t>
            </a:r>
            <a:br>
              <a:rPr lang="uk-UA" sz="4000" b="1" dirty="0" smtClean="0">
                <a:solidFill>
                  <a:schemeClr val="tx2"/>
                </a:solidFill>
              </a:rPr>
            </a:br>
            <a:r>
              <a:rPr lang="uk-UA" sz="4000" b="1" dirty="0" smtClean="0">
                <a:solidFill>
                  <a:schemeClr val="tx2"/>
                </a:solidFill>
              </a:rPr>
              <a:t>В.О. Сухомлинського</a:t>
            </a:r>
            <a:br>
              <a:rPr lang="uk-UA" sz="4000" b="1" dirty="0" smtClean="0">
                <a:solidFill>
                  <a:schemeClr val="tx2"/>
                </a:solidFill>
              </a:rPr>
            </a:br>
            <a:r>
              <a:rPr lang="uk-UA" sz="2700" b="1" dirty="0" smtClean="0">
                <a:solidFill>
                  <a:schemeClr val="tx2"/>
                </a:solidFill>
              </a:rPr>
              <a:t>( Урок української літератури в бібліотеці  </a:t>
            </a:r>
            <a:r>
              <a:rPr lang="uk-UA" sz="2700" b="1" dirty="0" smtClean="0">
                <a:solidFill>
                  <a:schemeClr val="tx2"/>
                </a:solidFill>
              </a:rPr>
              <a:t/>
            </a:r>
            <a:br>
              <a:rPr lang="uk-UA" sz="2700" b="1" dirty="0" smtClean="0">
                <a:solidFill>
                  <a:schemeClr val="tx2"/>
                </a:solidFill>
              </a:rPr>
            </a:br>
            <a:r>
              <a:rPr lang="uk-UA" sz="2700" b="1" dirty="0" smtClean="0">
                <a:solidFill>
                  <a:schemeClr val="tx2"/>
                </a:solidFill>
              </a:rPr>
              <a:t>для </a:t>
            </a:r>
            <a:r>
              <a:rPr lang="uk-UA" sz="2700" b="1" dirty="0" smtClean="0">
                <a:solidFill>
                  <a:schemeClr val="tx2"/>
                </a:solidFill>
              </a:rPr>
              <a:t>учнів </a:t>
            </a:r>
            <a:r>
              <a:rPr lang="uk-UA" sz="2700" b="1" dirty="0" smtClean="0">
                <a:solidFill>
                  <a:schemeClr val="tx2"/>
                </a:solidFill>
              </a:rPr>
              <a:t>10 </a:t>
            </a:r>
            <a:r>
              <a:rPr lang="uk-UA" sz="2700" b="1" dirty="0" smtClean="0">
                <a:solidFill>
                  <a:schemeClr val="tx2"/>
                </a:solidFill>
              </a:rPr>
              <a:t>класу)</a:t>
            </a:r>
            <a:r>
              <a:rPr lang="uk-UA" sz="2700" dirty="0" smtClean="0"/>
              <a:t/>
            </a:r>
            <a:br>
              <a:rPr lang="uk-UA" sz="2700" dirty="0" smtClean="0"/>
            </a:br>
            <a:endParaRPr lang="ru-RU" sz="27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204864"/>
            <a:ext cx="367240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3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2"/>
            <a:ext cx="7272808" cy="468052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7571184" cy="1512168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  <a:latin typeface="Algerian" pitchFamily="82" charset="0"/>
              </a:rPr>
              <a:t>«</a:t>
            </a:r>
            <a:r>
              <a:rPr lang="en-GB" sz="2400" b="1" dirty="0" err="1" smtClean="0">
                <a:solidFill>
                  <a:srgbClr val="002060"/>
                </a:solidFill>
                <a:latin typeface="Algerian" pitchFamily="82" charset="0"/>
              </a:rPr>
              <a:t>Без</a:t>
            </a:r>
            <a:r>
              <a:rPr lang="en-GB" sz="2400" b="1" dirty="0" smtClean="0">
                <a:solidFill>
                  <a:srgbClr val="002060"/>
                </a:solidFill>
                <a:latin typeface="Algerian" pitchFamily="82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Algerian" pitchFamily="82" charset="0"/>
              </a:rPr>
              <a:t>пристрасті</a:t>
            </a:r>
            <a:r>
              <a:rPr lang="en-GB" sz="2400" b="1" dirty="0" smtClean="0">
                <a:solidFill>
                  <a:srgbClr val="002060"/>
                </a:solidFill>
                <a:latin typeface="Algerian" pitchFamily="82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Algerian" pitchFamily="82" charset="0"/>
              </a:rPr>
              <a:t>до</a:t>
            </a:r>
            <a:r>
              <a:rPr lang="en-GB" sz="2400" b="1" dirty="0" smtClean="0">
                <a:solidFill>
                  <a:srgbClr val="002060"/>
                </a:solidFill>
                <a:latin typeface="Algerian" pitchFamily="82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Algerian" pitchFamily="82" charset="0"/>
              </a:rPr>
              <a:t>книжки</a:t>
            </a:r>
            <a:r>
              <a:rPr lang="en-GB" sz="2400" b="1" dirty="0" smtClean="0">
                <a:solidFill>
                  <a:srgbClr val="002060"/>
                </a:solidFill>
                <a:latin typeface="Algerian" pitchFamily="82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Algerian" pitchFamily="82" charset="0"/>
              </a:rPr>
              <a:t>людині</a:t>
            </a:r>
            <a:r>
              <a:rPr lang="en-GB" sz="2400" b="1" dirty="0" smtClean="0">
                <a:solidFill>
                  <a:srgbClr val="002060"/>
                </a:solidFill>
                <a:latin typeface="Algerian" pitchFamily="82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Algerian" pitchFamily="82" charset="0"/>
              </a:rPr>
              <a:t>недоступна</a:t>
            </a:r>
            <a:r>
              <a:rPr lang="en-GB" sz="2400" b="1" dirty="0" smtClean="0">
                <a:solidFill>
                  <a:srgbClr val="002060"/>
                </a:solidFill>
                <a:latin typeface="Algerian" pitchFamily="82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Algerian" pitchFamily="82" charset="0"/>
              </a:rPr>
              <a:t>культура</a:t>
            </a:r>
            <a:r>
              <a:rPr lang="en-GB" sz="2400" b="1" dirty="0" smtClean="0">
                <a:solidFill>
                  <a:srgbClr val="002060"/>
                </a:solidFill>
                <a:latin typeface="Algerian" pitchFamily="82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Algerian" pitchFamily="82" charset="0"/>
              </a:rPr>
              <a:t>сучасного</a:t>
            </a:r>
            <a:r>
              <a:rPr lang="en-GB" sz="2400" b="1" dirty="0">
                <a:solidFill>
                  <a:srgbClr val="002060"/>
                </a:solidFill>
                <a:latin typeface="Algerian" pitchFamily="82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Algerian" pitchFamily="82" charset="0"/>
              </a:rPr>
              <a:t>світу</a:t>
            </a:r>
            <a:r>
              <a:rPr lang="en-GB" sz="2400" b="1" dirty="0">
                <a:solidFill>
                  <a:srgbClr val="002060"/>
                </a:solidFill>
                <a:latin typeface="Algerian" pitchFamily="82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Algerian" pitchFamily="82" charset="0"/>
              </a:rPr>
              <a:t>інтелектуальне</a:t>
            </a:r>
            <a:r>
              <a:rPr lang="en-GB" sz="2400" b="1" dirty="0">
                <a:solidFill>
                  <a:srgbClr val="002060"/>
                </a:solidFill>
                <a:latin typeface="Algerian" pitchFamily="82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Algerian" pitchFamily="82" charset="0"/>
              </a:rPr>
              <a:t>та</a:t>
            </a:r>
            <a:r>
              <a:rPr lang="en-GB" sz="2400" b="1" dirty="0">
                <a:solidFill>
                  <a:srgbClr val="002060"/>
                </a:solidFill>
                <a:latin typeface="Algerian" pitchFamily="82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Algerian" pitchFamily="82" charset="0"/>
              </a:rPr>
              <a:t>емоційне</a:t>
            </a:r>
            <a:r>
              <a:rPr lang="en-GB" sz="2400" b="1" dirty="0">
                <a:solidFill>
                  <a:srgbClr val="002060"/>
                </a:solidFill>
                <a:latin typeface="Algerian" pitchFamily="82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Algerian" pitchFamily="82" charset="0"/>
              </a:rPr>
              <a:t>вдосконалення</a:t>
            </a:r>
            <a:r>
              <a:rPr lang="en-GB" sz="2400" b="1" dirty="0" smtClean="0">
                <a:solidFill>
                  <a:srgbClr val="002060"/>
                </a:solidFill>
                <a:latin typeface="Algerian" pitchFamily="82" charset="0"/>
              </a:rPr>
              <a:t>»</a:t>
            </a:r>
            <a:r>
              <a:rPr lang="uk-UA" sz="2400" b="1" dirty="0" smtClean="0">
                <a:solidFill>
                  <a:srgbClr val="002060"/>
                </a:solidFill>
                <a:latin typeface="Algerian" pitchFamily="82" charset="0"/>
              </a:rPr>
              <a:t/>
            </a:r>
            <a:br>
              <a:rPr lang="uk-UA" sz="2400" b="1" dirty="0" smtClean="0">
                <a:solidFill>
                  <a:srgbClr val="002060"/>
                </a:solidFill>
                <a:latin typeface="Algerian" pitchFamily="82" charset="0"/>
              </a:rPr>
            </a:br>
            <a:r>
              <a:rPr lang="en-GB" sz="2400" b="1" dirty="0" smtClean="0">
                <a:solidFill>
                  <a:srgbClr val="002060"/>
                </a:solidFill>
                <a:latin typeface="Algerian" pitchFamily="82" charset="0"/>
              </a:rPr>
              <a:t>(</a:t>
            </a:r>
            <a:r>
              <a:rPr lang="en-GB" sz="2400" b="1" i="1" dirty="0">
                <a:solidFill>
                  <a:srgbClr val="002060"/>
                </a:solidFill>
                <a:latin typeface="Algerian" pitchFamily="82" charset="0"/>
              </a:rPr>
              <a:t>В. </a:t>
            </a:r>
            <a:r>
              <a:rPr lang="en-GB" sz="2400" b="1" i="1" dirty="0" err="1">
                <a:solidFill>
                  <a:srgbClr val="002060"/>
                </a:solidFill>
                <a:latin typeface="Algerian" pitchFamily="82" charset="0"/>
              </a:rPr>
              <a:t>Сухомлинський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7902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62" y="-98402"/>
            <a:ext cx="9291981" cy="695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Виставка творів В.О.Сухомлинського у шкільній бібліотеці</a:t>
            </a:r>
            <a:endParaRPr lang="ru-RU" dirty="0"/>
          </a:p>
        </p:txBody>
      </p:sp>
      <p:pic>
        <p:nvPicPr>
          <p:cNvPr id="2050" name="Picture 2" descr="C:\Documents and Settings\User\Рабочий стол\виставка сух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6" y="2060848"/>
            <a:ext cx="868400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77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>
                <a:latin typeface="Arial Black" pitchFamily="34" charset="0"/>
              </a:rPr>
              <a:t>Урок під блакитним небом </a:t>
            </a:r>
            <a:r>
              <a:rPr lang="uk-UA" sz="2800" dirty="0" smtClean="0">
                <a:latin typeface="Arial Black" pitchFamily="34" charset="0"/>
              </a:rPr>
              <a:t>3-Б </a:t>
            </a:r>
            <a:r>
              <a:rPr lang="uk-UA" sz="2800" dirty="0" smtClean="0">
                <a:latin typeface="Arial Black" pitchFamily="34" charset="0"/>
              </a:rPr>
              <a:t>клас «Чарівниця осінь» </a:t>
            </a:r>
            <a:r>
              <a:rPr lang="uk-UA" sz="1600" dirty="0" smtClean="0">
                <a:latin typeface="Arial Black" pitchFamily="34" charset="0"/>
              </a:rPr>
              <a:t>(За творами В.О.Сухомлинського)</a:t>
            </a:r>
            <a:endParaRPr lang="ru-RU" sz="1600" dirty="0">
              <a:latin typeface="Arial Black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4" y="1916832"/>
            <a:ext cx="3822376" cy="46085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060848"/>
            <a:ext cx="4392488" cy="4464496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323529" y="2564904"/>
            <a:ext cx="7956872" cy="356125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737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819835"/>
            <a:ext cx="3744416" cy="424847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>
                <a:latin typeface="Arial Black" pitchFamily="34" charset="0"/>
              </a:rPr>
              <a:t>Урок під блакитним небом </a:t>
            </a:r>
            <a:r>
              <a:rPr lang="uk-UA" sz="2800" dirty="0" smtClean="0">
                <a:latin typeface="Arial Black" pitchFamily="34" charset="0"/>
              </a:rPr>
              <a:t>3-Б </a:t>
            </a:r>
            <a:r>
              <a:rPr lang="uk-UA" sz="2800" dirty="0">
                <a:latin typeface="Arial Black" pitchFamily="34" charset="0"/>
              </a:rPr>
              <a:t>клас «Чарівниця осінь» </a:t>
            </a:r>
            <a:r>
              <a:rPr lang="uk-UA" sz="1600" dirty="0">
                <a:latin typeface="Arial Black" pitchFamily="34" charset="0"/>
              </a:rPr>
              <a:t>(За творами В.О.Сухомлинського)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" t="16217" r="305" b="16180"/>
          <a:stretch/>
        </p:blipFill>
        <p:spPr>
          <a:xfrm>
            <a:off x="4211960" y="1844824"/>
            <a:ext cx="4464496" cy="427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pPr algn="l"/>
            <a:r>
              <a:rPr lang="uk-UA" sz="2400" dirty="0" smtClean="0"/>
              <a:t>Тиждень родинного читання« Я прочитаю тобі казку»</a:t>
            </a: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03244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41" y="1124744"/>
            <a:ext cx="442944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4176464" cy="291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4297969" cy="289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91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764704"/>
            <a:ext cx="7772400" cy="1524000"/>
          </a:xfrm>
        </p:spPr>
        <p:txBody>
          <a:bodyPr/>
          <a:lstStyle/>
          <a:p>
            <a:r>
              <a:rPr lang="uk-UA" b="1" dirty="0" smtClean="0">
                <a:solidFill>
                  <a:schemeClr val="tx2"/>
                </a:solidFill>
              </a:rPr>
              <a:t>Тиждень дитячої творчості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932040" y="1916832"/>
            <a:ext cx="2412547" cy="1659881"/>
          </a:xfrm>
        </p:spPr>
        <p:txBody>
          <a:bodyPr>
            <a:normAutofit/>
          </a:bodyPr>
          <a:lstStyle/>
          <a:p>
            <a:r>
              <a:rPr lang="uk-UA" dirty="0" smtClean="0"/>
              <a:t>ЦУу</a:t>
            </a:r>
            <a:r>
              <a:rPr lang="uk-UA" dirty="0" smtClean="0">
                <a:solidFill>
                  <a:schemeClr val="tx2"/>
                </a:solidFill>
              </a:rPr>
              <a:t>Урок бібліотворчості </a:t>
            </a:r>
          </a:p>
          <a:p>
            <a:pPr algn="l"/>
            <a:r>
              <a:rPr lang="uk-UA" dirty="0" smtClean="0">
                <a:solidFill>
                  <a:schemeClr val="tx2"/>
                </a:solidFill>
              </a:rPr>
              <a:t>в 6 класі « Читаємо, малюємо,творимо»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5"/>
          <a:stretch/>
        </p:blipFill>
        <p:spPr>
          <a:xfrm>
            <a:off x="0" y="1404066"/>
            <a:ext cx="4897438" cy="26035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003239"/>
            <a:ext cx="554461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4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7"/>
          <a:stretch/>
        </p:blipFill>
        <p:spPr>
          <a:xfrm>
            <a:off x="395536" y="1654629"/>
            <a:ext cx="2070735" cy="259932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tx2"/>
                </a:solidFill>
              </a:rPr>
              <a:t>Тиждень дитячої творчості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829" r="-22347" b="25258"/>
          <a:stretch/>
        </p:blipFill>
        <p:spPr>
          <a:xfrm>
            <a:off x="2627784" y="1570314"/>
            <a:ext cx="2448272" cy="26507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65104"/>
            <a:ext cx="4464496" cy="22391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7" b="323"/>
          <a:stretch/>
        </p:blipFill>
        <p:spPr>
          <a:xfrm>
            <a:off x="5054961" y="1570314"/>
            <a:ext cx="3384375" cy="503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073E87"/>
                </a:solidFill>
              </a:rPr>
              <a:t>Тиждень дитячої творчості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r="12307"/>
          <a:stretch/>
        </p:blipFill>
        <p:spPr>
          <a:xfrm>
            <a:off x="4075045" y="2636912"/>
            <a:ext cx="5029200" cy="410445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4104456" cy="230425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0"/>
          <a:stretch/>
        </p:blipFill>
        <p:spPr>
          <a:xfrm>
            <a:off x="467544" y="3843334"/>
            <a:ext cx="3528392" cy="256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6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</TotalTime>
  <Words>130</Words>
  <Application>Microsoft Office PowerPoint</Application>
  <PresentationFormat>Экран (4:3)</PresentationFormat>
  <Paragraphs>17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Звіт про проведення Всеукраїнського місячника шкільних бібліотек  «Шкільна бібліотека – центр творчого розвитку дитини» </vt:lpstr>
      <vt:lpstr>Презентация PowerPoint</vt:lpstr>
      <vt:lpstr>Виставка творів В.О.Сухомлинського у шкільній бібліотеці</vt:lpstr>
      <vt:lpstr>Урок під блакитним небом 3-Б клас «Чарівниця осінь» (За творами В.О.Сухомлинського)</vt:lpstr>
      <vt:lpstr>Урок під блакитним небом 3-Б клас «Чарівниця осінь» (За творами В.О.Сухомлинського)</vt:lpstr>
      <vt:lpstr>Тиждень родинного читання« Я прочитаю тобі казку»</vt:lpstr>
      <vt:lpstr>Тиждень дитячої творчості</vt:lpstr>
      <vt:lpstr>Тиждень дитячої творчості</vt:lpstr>
      <vt:lpstr>Тиждень дитячої творчості</vt:lpstr>
      <vt:lpstr>             Юні казкарі</vt:lpstr>
      <vt:lpstr>Виставки творчих робіт в початковій школі</vt:lpstr>
      <vt:lpstr>Подорож до країни маленьких казок В.О.Сухомлинського (бібліотечний урок у 4 класі)</vt:lpstr>
      <vt:lpstr>Доброта і милосердя у твоєму житті.  (година спілкування за творами В.О.Сухомлинського)</vt:lpstr>
      <vt:lpstr> Криниця людської мудрості В.О. Сухомлинського ( Урок української літератури в бібліотеці   для учнів 10 класу) </vt:lpstr>
      <vt:lpstr>«Без пристрасті до книжки людині недоступна культура сучасного світу, інтелектуальне та емоційне вдосконалення» (В. Сухомлинський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24</cp:revision>
  <dcterms:modified xsi:type="dcterms:W3CDTF">2001-12-31T22:17:39Z</dcterms:modified>
</cp:coreProperties>
</file>