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4" r:id="rId2"/>
    <p:sldId id="265" r:id="rId3"/>
    <p:sldId id="267" r:id="rId4"/>
    <p:sldId id="270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05" r:id="rId14"/>
    <p:sldId id="301" r:id="rId15"/>
    <p:sldId id="302" r:id="rId16"/>
    <p:sldId id="303" r:id="rId17"/>
    <p:sldId id="304" r:id="rId18"/>
    <p:sldId id="296" r:id="rId19"/>
    <p:sldId id="297" r:id="rId20"/>
    <p:sldId id="298" r:id="rId21"/>
    <p:sldId id="306" r:id="rId22"/>
    <p:sldId id="299" r:id="rId23"/>
    <p:sldId id="300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FF"/>
    <a:srgbClr val="AD2589"/>
    <a:srgbClr val="6816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45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3B013-F030-4B92-B22B-3C3D7F2C9229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C35FD-EB5D-4005-8161-F250F2A8BA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249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altLang="ru-RU" smtClean="0">
              <a:latin typeface="Arial" charset="0"/>
            </a:endParaRP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4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4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0321BA8C-26E8-4E3F-B0C8-5A89F1C78E56}" type="slidenum">
              <a:rPr lang="ru-RU" altLang="ru-RU" sz="1200" smtClean="0"/>
              <a:pPr eaLnBrk="1" hangingPunct="1"/>
              <a:t>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C35FD-EB5D-4005-8161-F250F2A8BAA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594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01.01.2002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73200" y="5053013"/>
            <a:ext cx="5637213" cy="881062"/>
          </a:xfrm>
        </p:spPr>
        <p:txBody>
          <a:bodyPr/>
          <a:lstStyle/>
          <a:p>
            <a:pPr eaLnBrk="1" hangingPunct="1"/>
            <a:r>
              <a:rPr lang="ru-RU" altLang="ru-RU" dirty="0" smtClean="0"/>
              <a:t> 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581" y="5877272"/>
            <a:ext cx="7175351" cy="504056"/>
          </a:xfrm>
        </p:spPr>
        <p:txBody>
          <a:bodyPr/>
          <a:lstStyle/>
          <a:p>
            <a:pPr marL="182880" indent="0" algn="ctr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1600" dirty="0" smtClean="0"/>
              <a:t>.</a:t>
            </a:r>
            <a:endParaRPr lang="ru-RU" sz="1600" dirty="0" smtClean="0"/>
          </a:p>
        </p:txBody>
      </p:sp>
      <p:sp>
        <p:nvSpPr>
          <p:cNvPr id="2054" name="WordArt 6"/>
          <p:cNvSpPr>
            <a:spLocks noChangeArrowheads="1" noChangeShapeType="1" noTextEdit="1"/>
          </p:cNvSpPr>
          <p:nvPr/>
        </p:nvSpPr>
        <p:spPr bwMode="auto">
          <a:xfrm>
            <a:off x="4572000" y="260350"/>
            <a:ext cx="4244975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КЗ «</a:t>
            </a:r>
            <a:r>
              <a:rPr lang="ru-RU" sz="36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Чемужівська</a:t>
            </a:r>
            <a:r>
              <a:rPr lang="ru-RU" sz="36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ЗОШ І-ІІІ ст.»</a:t>
            </a:r>
            <a:endParaRPr lang="ru-RU" sz="36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468313" y="2276475"/>
            <a:ext cx="6769100" cy="4014788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uk-UA" sz="3600" b="1" kern="10" dirty="0" smtClean="0">
                <a:ln w="12700">
                  <a:solidFill>
                    <a:srgbClr val="D020A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Monotype Corsiva"/>
              </a:rPr>
              <a:t>Шкільна бібліотека – центр розвитку </a:t>
            </a:r>
          </a:p>
          <a:p>
            <a:pPr algn="ctr"/>
            <a:r>
              <a:rPr lang="uk-UA" sz="3600" b="1" kern="10" dirty="0" smtClean="0">
                <a:ln w="12700">
                  <a:solidFill>
                    <a:srgbClr val="D020AD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20320" dir="1799969" algn="tl" rotWithShape="0">
                    <a:srgbClr val="000000">
                      <a:alpha val="39998"/>
                    </a:srgbClr>
                  </a:outerShdw>
                </a:effectLst>
                <a:latin typeface="Monotype Corsiva"/>
              </a:rPr>
              <a:t>творчого потенцалу учнів</a:t>
            </a:r>
            <a:endParaRPr lang="ru-RU" sz="3600" b="1" kern="10" dirty="0">
              <a:ln w="12700">
                <a:solidFill>
                  <a:srgbClr val="D020AD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20320" dir="1799969" algn="tl" rotWithShape="0">
                  <a:srgbClr val="000000">
                    <a:alpha val="39998"/>
                  </a:srgbClr>
                </a:outerShdw>
              </a:effectLst>
              <a:latin typeface="Monotype Corsiva"/>
            </a:endParaRPr>
          </a:p>
        </p:txBody>
      </p:sp>
      <p:sp>
        <p:nvSpPr>
          <p:cNvPr id="2058" name="WordArt 10"/>
          <p:cNvSpPr>
            <a:spLocks noChangeArrowheads="1" noChangeShapeType="1" noTextEdit="1"/>
          </p:cNvSpPr>
          <p:nvPr/>
        </p:nvSpPr>
        <p:spPr bwMode="auto">
          <a:xfrm>
            <a:off x="2552700" y="3735388"/>
            <a:ext cx="6264275" cy="25225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endParaRPr lang="ru-RU" sz="2000" kern="10">
              <a:latin typeface="Arial"/>
              <a:cs typeface="Arial"/>
            </a:endParaRPr>
          </a:p>
        </p:txBody>
      </p:sp>
      <p:pic>
        <p:nvPicPr>
          <p:cNvPr id="5127" name="Picture 10" descr="C:\Users\Admin\Pictures\Рисунок1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365625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4157663"/>
            <a:ext cx="2595562" cy="2700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4" t="11947" r="1414" b="14382"/>
          <a:stretch/>
        </p:blipFill>
        <p:spPr>
          <a:xfrm>
            <a:off x="4572000" y="212521"/>
            <a:ext cx="3816424" cy="29500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960439" cy="30493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3356992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</a:rPr>
              <a:t>Лінійка – відкриття тижня </a:t>
            </a:r>
          </a:p>
          <a:p>
            <a:pPr algn="ctr"/>
            <a:r>
              <a:rPr lang="uk-UA" b="1" dirty="0" smtClean="0">
                <a:latin typeface="Times New Roman" pitchFamily="18" charset="0"/>
              </a:rPr>
              <a:t>Шевченківської поезії</a:t>
            </a:r>
            <a:endParaRPr lang="uk-UA" b="1" dirty="0">
              <a:latin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5"/>
          <a:stretch/>
        </p:blipFill>
        <p:spPr>
          <a:xfrm>
            <a:off x="3991406" y="4003323"/>
            <a:ext cx="4860032" cy="23762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71600" y="5888503"/>
            <a:ext cx="31683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</a:rPr>
              <a:t>Лінійка «Чорнобиль не має минулого часу» </a:t>
            </a:r>
            <a:endParaRPr lang="uk-UA" b="1" dirty="0">
              <a:latin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3284984"/>
            <a:ext cx="45674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</a:rPr>
              <a:t>Лінійка до Міжнародного дня спорту на благо миру та розвитку</a:t>
            </a:r>
            <a:endParaRPr lang="uk-UA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80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5"/>
          <a:stretch/>
        </p:blipFill>
        <p:spPr>
          <a:xfrm>
            <a:off x="4516728" y="1475232"/>
            <a:ext cx="3960440" cy="2485126"/>
          </a:xfrm>
        </p:spPr>
      </p:pic>
      <p:sp>
        <p:nvSpPr>
          <p:cNvPr id="4" name="WordArt 4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304800" y="116632"/>
            <a:ext cx="8686800" cy="864096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Бібліотечні уроки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Picture 9" descr="1551040_books_p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4221088"/>
            <a:ext cx="952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499992" y="2521059"/>
            <a:ext cx="4644008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 smtClean="0">
              <a:latin typeface="Times New Roman" pitchFamily="18" charset="0"/>
            </a:endParaRPr>
          </a:p>
          <a:p>
            <a:endParaRPr lang="uk-UA" b="1" dirty="0">
              <a:latin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</a:endParaRPr>
          </a:p>
          <a:p>
            <a:endParaRPr lang="uk-UA" b="1" dirty="0">
              <a:latin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</a:endParaRPr>
          </a:p>
          <a:p>
            <a:endParaRPr lang="uk-UA" b="1" dirty="0" smtClean="0">
              <a:latin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</a:rPr>
              <a:t>Шкільна </a:t>
            </a:r>
            <a:r>
              <a:rPr lang="uk-UA" sz="2000" b="1" dirty="0">
                <a:latin typeface="Times New Roman" pitchFamily="18" charset="0"/>
              </a:rPr>
              <a:t>бібліотека… </a:t>
            </a:r>
            <a:br>
              <a:rPr lang="uk-UA" sz="2000" b="1" dirty="0">
                <a:latin typeface="Times New Roman" pitchFamily="18" charset="0"/>
              </a:rPr>
            </a:br>
            <a:r>
              <a:rPr lang="uk-UA" sz="2000" b="1" dirty="0">
                <a:latin typeface="Times New Roman" pitchFamily="18" charset="0"/>
              </a:rPr>
              <a:t>Саме в ній дитина вперше знайомиться із самостійно прочитаною книгою, </a:t>
            </a:r>
            <a:endParaRPr lang="uk-UA" sz="2000" b="1" dirty="0" smtClean="0">
              <a:latin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</a:rPr>
              <a:t>вчиться </a:t>
            </a:r>
            <a:r>
              <a:rPr lang="uk-UA" sz="2000" b="1" dirty="0">
                <a:latin typeface="Times New Roman" pitchFamily="18" charset="0"/>
              </a:rPr>
              <a:t>вибирати для </a:t>
            </a:r>
            <a:r>
              <a:rPr lang="uk-UA" sz="2000" b="1" dirty="0" smtClean="0">
                <a:latin typeface="Times New Roman" pitchFamily="18" charset="0"/>
              </a:rPr>
              <a:t>себе </a:t>
            </a:r>
            <a:r>
              <a:rPr lang="uk-UA" sz="2000" b="1" dirty="0">
                <a:latin typeface="Times New Roman" pitchFamily="18" charset="0"/>
              </a:rPr>
              <a:t>найкращу </a:t>
            </a:r>
            <a:endParaRPr lang="uk-UA" sz="2000" b="1" dirty="0" smtClean="0">
              <a:latin typeface="Times New Roman" pitchFamily="18" charset="0"/>
            </a:endParaRPr>
          </a:p>
          <a:p>
            <a:r>
              <a:rPr lang="uk-UA" sz="2000" b="1" dirty="0" smtClean="0">
                <a:latin typeface="Times New Roman" pitchFamily="18" charset="0"/>
              </a:rPr>
              <a:t>з величезної кількості книг, </a:t>
            </a:r>
            <a:r>
              <a:rPr lang="uk-UA" sz="2000" b="1" dirty="0">
                <a:latin typeface="Times New Roman" pitchFamily="18" charset="0"/>
              </a:rPr>
              <a:t>які її оточують</a:t>
            </a:r>
            <a:r>
              <a:rPr lang="ru-RU" sz="2000" dirty="0"/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9"/>
          <a:stretch/>
        </p:blipFill>
        <p:spPr>
          <a:xfrm>
            <a:off x="251520" y="1645919"/>
            <a:ext cx="3635896" cy="22871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6"/>
          <a:stretch/>
        </p:blipFill>
        <p:spPr>
          <a:xfrm>
            <a:off x="223964" y="4475440"/>
            <a:ext cx="4139952" cy="226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7"/>
          <a:stretch/>
        </p:blipFill>
        <p:spPr>
          <a:xfrm>
            <a:off x="1187624" y="150942"/>
            <a:ext cx="6192688" cy="2701994"/>
          </a:xfrm>
        </p:spPr>
      </p:pic>
      <p:sp>
        <p:nvSpPr>
          <p:cNvPr id="4" name="WordArt 4"/>
          <p:cNvSpPr txBox="1">
            <a:spLocks noChangeArrowheads="1" noChangeShapeType="1" noTextEdit="1"/>
          </p:cNvSpPr>
          <p:nvPr/>
        </p:nvSpPr>
        <p:spPr bwMode="auto">
          <a:xfrm>
            <a:off x="304800" y="116632"/>
            <a:ext cx="8686800" cy="864096"/>
          </a:xfrm>
          <a:prstGeom prst="rect">
            <a:avLst/>
          </a:prstGeom>
        </p:spPr>
        <p:txBody>
          <a:bodyPr vert="horz" wrap="none" numCol="1" fromWordArt="1" anchor="ctr">
            <a:prstTxWarp prst="textSlantUp">
              <a:avLst>
                <a:gd name="adj" fmla="val 32056"/>
              </a:avLst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18" y="3571275"/>
            <a:ext cx="4248472" cy="27014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28" y="3521579"/>
            <a:ext cx="4203576" cy="28008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11560" y="292494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</a:rPr>
              <a:t>Урок пам</a:t>
            </a:r>
            <a:r>
              <a:rPr lang="uk-UA" b="1" dirty="0" smtClean="0">
                <a:latin typeface="Calibri"/>
                <a:cs typeface="Calibri"/>
              </a:rPr>
              <a:t>'</a:t>
            </a:r>
            <a:r>
              <a:rPr lang="uk-UA" b="1" dirty="0" smtClean="0">
                <a:latin typeface="Times New Roman" pitchFamily="18" charset="0"/>
              </a:rPr>
              <a:t>яті до дня визволення України від фашистських загарбникі </a:t>
            </a:r>
            <a:endParaRPr lang="uk-UA" b="1" dirty="0"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56304" y="63224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</a:rPr>
              <a:t>Урок мужності «Герої не вмирають»</a:t>
            </a:r>
            <a:endParaRPr lang="uk-UA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5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3789040"/>
            <a:ext cx="4483224" cy="229108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098" name="Picture 2" descr="PC06006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14"/>
          <a:stretch/>
        </p:blipFill>
        <p:spPr bwMode="auto">
          <a:xfrm>
            <a:off x="1187622" y="3284984"/>
            <a:ext cx="676875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PC06007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99"/>
          <a:stretch/>
        </p:blipFill>
        <p:spPr bwMode="auto">
          <a:xfrm>
            <a:off x="395536" y="208767"/>
            <a:ext cx="5544616" cy="2855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012160" y="620688"/>
            <a:ext cx="31318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000" b="1" dirty="0" smtClean="0">
              <a:latin typeface="Times New Roman" pitchFamily="18" charset="0"/>
            </a:endParaRPr>
          </a:p>
          <a:p>
            <a:pPr algn="ctr"/>
            <a:r>
              <a:rPr lang="uk-UA" sz="2000" b="1" dirty="0" smtClean="0">
                <a:latin typeface="Times New Roman" pitchFamily="18" charset="0"/>
              </a:rPr>
              <a:t>Урок мужності в 11 класі </a:t>
            </a:r>
          </a:p>
          <a:p>
            <a:pPr algn="ctr"/>
            <a:r>
              <a:rPr lang="uk-UA" sz="2000" b="1" dirty="0" smtClean="0">
                <a:latin typeface="Times New Roman" pitchFamily="18" charset="0"/>
              </a:rPr>
              <a:t>з учасниками АТО</a:t>
            </a:r>
          </a:p>
          <a:p>
            <a:pPr algn="ctr"/>
            <a:r>
              <a:rPr lang="uk-UA" sz="2000" b="1" dirty="0" smtClean="0">
                <a:latin typeface="Times New Roman" pitchFamily="18" charset="0"/>
              </a:rPr>
              <a:t>«Хоробрі серця»</a:t>
            </a:r>
            <a:endParaRPr lang="uk-UA" sz="20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2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WordArt 4"/>
          <p:cNvSpPr txBox="1">
            <a:spLocks noChangeArrowheads="1" noChangeShapeType="1" noTextEdit="1"/>
          </p:cNvSpPr>
          <p:nvPr/>
        </p:nvSpPr>
        <p:spPr bwMode="auto">
          <a:xfrm>
            <a:off x="304800" y="116632"/>
            <a:ext cx="8686800" cy="864096"/>
          </a:xfrm>
          <a:prstGeom prst="rect">
            <a:avLst/>
          </a:prstGeom>
        </p:spPr>
        <p:txBody>
          <a:bodyPr vert="horz" wrap="none" numCol="1" fromWordArt="1" anchor="ctr">
            <a:prstTxWarp prst="textSlantUp">
              <a:avLst>
                <a:gd name="adj" fmla="val 32056"/>
              </a:avLst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Конкурси дитячих малюнків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788106"/>
            <a:ext cx="3744416" cy="266523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729" y="1173222"/>
            <a:ext cx="3463685" cy="2597764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81"/>
          <a:stretch/>
        </p:blipFill>
        <p:spPr bwMode="auto">
          <a:xfrm>
            <a:off x="4102571" y="3933056"/>
            <a:ext cx="4887843" cy="264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SC_194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96" b="10291"/>
          <a:stretch/>
        </p:blipFill>
        <p:spPr bwMode="auto">
          <a:xfrm>
            <a:off x="179512" y="1173222"/>
            <a:ext cx="5040560" cy="232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825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 smtClean="0"/>
              <a:t>В межах місячника пройшли уроки здоров</a:t>
            </a:r>
            <a:r>
              <a:rPr lang="uk-UA" sz="2400" dirty="0" smtClean="0">
                <a:latin typeface="Calibri"/>
                <a:cs typeface="Calibri"/>
              </a:rPr>
              <a:t>'</a:t>
            </a:r>
            <a:r>
              <a:rPr lang="uk-UA" sz="2400" dirty="0" smtClean="0"/>
              <a:t>я, </a:t>
            </a:r>
          </a:p>
          <a:p>
            <a:pPr marL="0" indent="0">
              <a:buNone/>
            </a:pPr>
            <a:endParaRPr lang="ru-RU" sz="2400" dirty="0"/>
          </a:p>
        </p:txBody>
      </p:sp>
      <p:sp>
        <p:nvSpPr>
          <p:cNvPr id="4" name="WordArt 4"/>
          <p:cNvSpPr txBox="1">
            <a:spLocks noChangeArrowheads="1" noChangeShapeType="1" noTextEdit="1"/>
          </p:cNvSpPr>
          <p:nvPr/>
        </p:nvSpPr>
        <p:spPr bwMode="auto">
          <a:xfrm>
            <a:off x="304800" y="188640"/>
            <a:ext cx="8686800" cy="936104"/>
          </a:xfrm>
          <a:prstGeom prst="rect">
            <a:avLst/>
          </a:prstGeom>
        </p:spPr>
        <p:txBody>
          <a:bodyPr vert="horz" wrap="none" numCol="1" fromWordArt="1" anchor="ctr">
            <a:prstTxWarp prst="textSlantUp">
              <a:avLst>
                <a:gd name="adj" fmla="val 32056"/>
              </a:avLst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Місячник шкільних бібліотек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Содержимое 4" descr="C:\Documents and Settings\User\Рабочий стол\фото на сайт\20171012_133235.jp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1" b="16464"/>
          <a:stretch/>
        </p:blipFill>
        <p:spPr>
          <a:xfrm>
            <a:off x="127344" y="2276872"/>
            <a:ext cx="5452768" cy="2465816"/>
          </a:xfrm>
          <a:prstGeom prst="rect">
            <a:avLst/>
          </a:prstGeom>
        </p:spPr>
      </p:pic>
      <p:pic>
        <p:nvPicPr>
          <p:cNvPr id="6" name="Рисунок 3" descr="C:\Documents and Settings\User\Рабочий стол\фото на сайт\20171011_145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969" y="4077072"/>
            <a:ext cx="3555504" cy="258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960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5198" y="0"/>
            <a:ext cx="8686800" cy="464259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флешмоби в початковій і старшій школі </a:t>
            </a:r>
          </a:p>
          <a:p>
            <a:pPr marL="0" indent="0">
              <a:buNone/>
            </a:pPr>
            <a:r>
              <a:rPr lang="uk-UA" dirty="0" smtClean="0"/>
              <a:t>«Ми обираємо здоров</a:t>
            </a:r>
            <a:r>
              <a:rPr lang="uk-UA" dirty="0" smtClean="0">
                <a:latin typeface="Calibri"/>
                <a:cs typeface="Calibri"/>
              </a:rPr>
              <a:t>'</a:t>
            </a:r>
            <a:r>
              <a:rPr lang="uk-UA" dirty="0" smtClean="0"/>
              <a:t>я»,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Объект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63"/>
          <a:stretch/>
        </p:blipFill>
        <p:spPr>
          <a:xfrm>
            <a:off x="210204" y="1307769"/>
            <a:ext cx="4140248" cy="22348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/>
          <a:stretch/>
        </p:blipFill>
        <p:spPr bwMode="auto">
          <a:xfrm>
            <a:off x="5076056" y="764704"/>
            <a:ext cx="3917950" cy="2411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41" y="3933056"/>
            <a:ext cx="3383656" cy="2537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4"/>
          <p:cNvPicPr>
            <a:picLocks noChangeAspect="1"/>
          </p:cNvPicPr>
          <p:nvPr/>
        </p:nvPicPr>
        <p:blipFill rotWithShape="1">
          <a:blip r:embed="rId5"/>
          <a:srcRect t="10923"/>
          <a:stretch/>
        </p:blipFill>
        <p:spPr>
          <a:xfrm>
            <a:off x="3995936" y="3542589"/>
            <a:ext cx="4896544" cy="3135684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831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40466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3063" y="116632"/>
            <a:ext cx="8686800" cy="6408712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в бібліотеці учні могли ознайомитися з літературою про здоров</a:t>
            </a:r>
            <a:r>
              <a:rPr lang="uk-UA" dirty="0" smtClean="0">
                <a:latin typeface="Calibri"/>
                <a:cs typeface="Calibri"/>
              </a:rPr>
              <a:t>'</a:t>
            </a:r>
            <a:r>
              <a:rPr lang="uk-UA" dirty="0" smtClean="0"/>
              <a:t>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Picture 2" descr="D:\фото на сайт 1\20171006_0804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3327464" cy="259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:\фото на сайт 1\20171006_0803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05064"/>
            <a:ext cx="3125183" cy="250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499652"/>
            <a:ext cx="4968552" cy="38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81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4248472" cy="3186353"/>
          </a:xfrm>
        </p:spPr>
      </p:pic>
      <p:sp>
        <p:nvSpPr>
          <p:cNvPr id="4" name="WordArt 4"/>
          <p:cNvSpPr txBox="1">
            <a:spLocks noChangeArrowheads="1" noChangeShapeType="1" noTextEdit="1"/>
          </p:cNvSpPr>
          <p:nvPr/>
        </p:nvSpPr>
        <p:spPr bwMode="auto">
          <a:xfrm>
            <a:off x="304800" y="116632"/>
            <a:ext cx="8686800" cy="864096"/>
          </a:xfrm>
          <a:prstGeom prst="rect">
            <a:avLst/>
          </a:prstGeom>
        </p:spPr>
        <p:txBody>
          <a:bodyPr vert="horz" wrap="none" numCol="1" fromWordArt="1" anchor="ctr">
            <a:prstTxWarp prst="textSlantUp">
              <a:avLst>
                <a:gd name="adj" fmla="val 32056"/>
              </a:avLst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Предметні тижні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104" y="3140968"/>
            <a:ext cx="4464496" cy="334837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4815154"/>
            <a:ext cx="45271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Всесвітній день дитини. </a:t>
            </a: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Захід в початковій школі </a:t>
            </a:r>
          </a:p>
          <a:p>
            <a:pPr algn="ctr"/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«Великі права маленької дитини».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08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46535"/>
            <a:ext cx="4206908" cy="2927367"/>
          </a:xfrm>
        </p:spPr>
      </p:pic>
      <p:sp>
        <p:nvSpPr>
          <p:cNvPr id="4" name="WordArt 4"/>
          <p:cNvSpPr txBox="1">
            <a:spLocks noChangeArrowheads="1" noChangeShapeType="1" noTextEdit="1"/>
          </p:cNvSpPr>
          <p:nvPr/>
        </p:nvSpPr>
        <p:spPr bwMode="auto">
          <a:xfrm>
            <a:off x="304800" y="116632"/>
            <a:ext cx="8686800" cy="864096"/>
          </a:xfrm>
          <a:prstGeom prst="rect">
            <a:avLst/>
          </a:prstGeom>
        </p:spPr>
        <p:txBody>
          <a:bodyPr vert="horz" wrap="none" numCol="1" fromWordArt="1" anchor="ctr">
            <a:prstTxWarp prst="textSlantUp">
              <a:avLst>
                <a:gd name="adj" fmla="val 32056"/>
              </a:avLst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Шевченківські читання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55"/>
          <a:stretch/>
        </p:blipFill>
        <p:spPr>
          <a:xfrm>
            <a:off x="4808192" y="1196752"/>
            <a:ext cx="3851920" cy="24886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08"/>
          <a:stretch/>
        </p:blipFill>
        <p:spPr>
          <a:xfrm>
            <a:off x="2538028" y="4073902"/>
            <a:ext cx="4499992" cy="278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105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3356992"/>
            <a:ext cx="7704856" cy="3501008"/>
          </a:xfrm>
        </p:spPr>
        <p:txBody>
          <a:bodyPr>
            <a:normAutofit/>
          </a:bodyPr>
          <a:lstStyle/>
          <a:p>
            <a:pPr marL="320040" indent="-320040" algn="l"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3200" b="1" i="1" cap="none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i="1" cap="none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3200" b="1" i="1" cap="none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итання</a:t>
            </a:r>
            <a:r>
              <a:rPr lang="ru-RU" sz="3200" b="1" i="1" cap="none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3200" b="1" i="1" cap="none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3200" b="1" i="1" cap="none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cap="none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віконце</a:t>
            </a:r>
            <a:r>
              <a:rPr lang="ru-RU" sz="3200" b="1" i="1" cap="none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через яке </a:t>
            </a:r>
            <a:r>
              <a:rPr lang="ru-RU" sz="3200" b="1" i="1" cap="none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3200" b="1" i="1" cap="none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cap="none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бачать</a:t>
            </a:r>
            <a:r>
              <a:rPr lang="ru-RU" sz="3200" b="1" i="1" cap="none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200" b="1" i="1" cap="none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пізнають</a:t>
            </a:r>
            <a:r>
              <a:rPr lang="ru-RU" sz="3200" b="1" i="1" cap="none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cap="none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світ</a:t>
            </a:r>
            <a:r>
              <a:rPr lang="ru-RU" sz="3200" b="1" i="1" cap="none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і самих себе»</a:t>
            </a:r>
            <a:r>
              <a:rPr lang="ru-RU" sz="2800" i="1" dirty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  <a:t/>
            </a:r>
            <a:br>
              <a:rPr lang="ru-RU" sz="2800" i="1" dirty="0">
                <a:solidFill>
                  <a:schemeClr val="bg2">
                    <a:lumMod val="50000"/>
                  </a:schemeClr>
                </a:solidFill>
                <a:cs typeface="Aharoni" pitchFamily="2" charset="-79"/>
              </a:rPr>
            </a:br>
            <a:r>
              <a:rPr lang="ru-RU" sz="2400" i="1" dirty="0">
                <a:solidFill>
                  <a:schemeClr val="bg2">
                    <a:lumMod val="50000"/>
                  </a:schemeClr>
                </a:solidFill>
              </a:rPr>
              <a:t>               </a:t>
            </a:r>
            <a:r>
              <a:rPr lang="ru-RU" sz="2400" i="1" dirty="0" smtClean="0">
                <a:solidFill>
                  <a:schemeClr val="bg2">
                    <a:lumMod val="50000"/>
                  </a:schemeClr>
                </a:solidFill>
              </a:rPr>
              <a:t>                                            </a:t>
            </a:r>
            <a:r>
              <a:rPr lang="ru-RU" sz="2400" i="1" cap="none" dirty="0" err="1" smtClean="0">
                <a:solidFill>
                  <a:srgbClr val="FF0000"/>
                </a:solidFill>
              </a:rPr>
              <a:t>В.Сухомлинський</a:t>
            </a:r>
            <a:r>
              <a:rPr lang="ru-RU" sz="2400" i="1" cap="none" dirty="0" smtClean="0">
                <a:solidFill>
                  <a:srgbClr val="FF0000"/>
                </a:solidFill>
              </a:rPr>
              <a:t> </a:t>
            </a:r>
            <a:endParaRPr lang="ru-RU" sz="2400" i="1" cap="none" dirty="0">
              <a:solidFill>
                <a:srgbClr val="FF0000"/>
              </a:solidFill>
            </a:endParaRPr>
          </a:p>
        </p:txBody>
      </p:sp>
      <p:pic>
        <p:nvPicPr>
          <p:cNvPr id="6147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CC8E2"/>
              </a:clrFrom>
              <a:clrTo>
                <a:srgbClr val="BCC8E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9050"/>
            <a:ext cx="3073400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655" y="332656"/>
            <a:ext cx="5387717" cy="3227189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1015018"/>
            <a:ext cx="3969915" cy="2977437"/>
          </a:xfrm>
        </p:spPr>
      </p:pic>
      <p:sp>
        <p:nvSpPr>
          <p:cNvPr id="4" name="WordArt 4"/>
          <p:cNvSpPr txBox="1">
            <a:spLocks noChangeArrowheads="1" noChangeShapeType="1" noTextEdit="1"/>
          </p:cNvSpPr>
          <p:nvPr/>
        </p:nvSpPr>
        <p:spPr bwMode="auto">
          <a:xfrm>
            <a:off x="304800" y="116632"/>
            <a:ext cx="8686800" cy="864096"/>
          </a:xfrm>
          <a:prstGeom prst="rect">
            <a:avLst/>
          </a:prstGeom>
        </p:spPr>
        <p:txBody>
          <a:bodyPr vert="horz" wrap="none" numCol="1" fromWordArt="1" anchor="ctr">
            <a:prstTxWarp prst="textSlantUp">
              <a:avLst>
                <a:gd name="adj" fmla="val 32056"/>
              </a:avLst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Тиждень дитячої і юнацької книги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015018"/>
            <a:ext cx="3779912" cy="28349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02" y="4187078"/>
            <a:ext cx="4271754" cy="263691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932040" y="4634609"/>
            <a:ext cx="4320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Прощання з букварем. Посвята першокласників в читачі.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94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kern="10" cap="none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Акція «Подаруй бібліотеці книжку з власним автографом»</a:t>
            </a:r>
            <a:r>
              <a:rPr lang="ru-RU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/>
            </a:r>
            <a:br>
              <a:rPr lang="ru-RU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</a:br>
            <a:endParaRPr lang="ru-RU" cap="none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69" y="1412776"/>
            <a:ext cx="8280920" cy="4968552"/>
          </a:xfrm>
        </p:spPr>
      </p:pic>
    </p:spTree>
    <p:extLst>
      <p:ext uri="{BB962C8B-B14F-4D97-AF65-F5344CB8AC3E}">
        <p14:creationId xmlns:p14="http://schemas.microsoft.com/office/powerpoint/2010/main" val="16142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4800" y="4077072"/>
            <a:ext cx="8686800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Бібліотечні активісти – перші помічники бібліотекаря. Члени активу - найкращі читачі, допомагають </a:t>
            </a:r>
            <a:r>
              <a:rPr lang="uk-UA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бібліотекарю </a:t>
            </a:r>
            <a:r>
              <a:rPr lang="uk-UA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організації масових заходів, популяризації книги, проведенні рейдів перевірки підручників</a:t>
            </a:r>
            <a:r>
              <a:rPr lang="uk-UA" sz="3600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4"/>
          <p:cNvSpPr txBox="1">
            <a:spLocks noChangeArrowheads="1" noChangeShapeType="1" noTextEdit="1"/>
          </p:cNvSpPr>
          <p:nvPr/>
        </p:nvSpPr>
        <p:spPr bwMode="auto">
          <a:xfrm>
            <a:off x="304800" y="116632"/>
            <a:ext cx="8686800" cy="864096"/>
          </a:xfrm>
          <a:prstGeom prst="rect">
            <a:avLst/>
          </a:prstGeom>
        </p:spPr>
        <p:txBody>
          <a:bodyPr vert="horz" wrap="none" numCol="1" fromWordArt="1" anchor="ctr">
            <a:prstTxWarp prst="textSlantUp">
              <a:avLst>
                <a:gd name="adj" fmla="val 32056"/>
              </a:avLst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Бібліотечний актив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160" y="980728"/>
            <a:ext cx="5292080" cy="317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444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05064"/>
            <a:ext cx="2892872" cy="2736304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uk-UA" sz="2000" b="1" dirty="0">
                <a:solidFill>
                  <a:srgbClr val="6600FF"/>
                </a:solidFill>
                <a:latin typeface="Times New Roman" pitchFamily="18" charset="0"/>
              </a:rPr>
              <a:t>Школа без книги – це світло без сонця.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uk-UA" sz="2000" b="1" dirty="0">
                <a:solidFill>
                  <a:srgbClr val="6600FF"/>
                </a:solidFill>
                <a:latin typeface="Times New Roman" pitchFamily="18" charset="0"/>
              </a:rPr>
              <a:t>Бібліотека – це наш оберіг,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uk-UA" sz="2000" b="1" dirty="0">
                <a:solidFill>
                  <a:srgbClr val="6600FF"/>
                </a:solidFill>
                <a:latin typeface="Times New Roman" pitchFamily="18" charset="0"/>
              </a:rPr>
              <a:t>Учні ростуть, для них книга – віконце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uk-UA" sz="2000" b="1" dirty="0">
                <a:solidFill>
                  <a:srgbClr val="6600FF"/>
                </a:solidFill>
                <a:latin typeface="Times New Roman" pitchFamily="18" charset="0"/>
              </a:rPr>
              <a:t>У цей широкий непізнаний світ.</a:t>
            </a:r>
            <a:endParaRPr lang="ru-RU" sz="2000" b="1" dirty="0">
              <a:solidFill>
                <a:srgbClr val="6600FF"/>
              </a:solidFill>
              <a:latin typeface="Times New Roman" pitchFamily="18" charset="0"/>
            </a:endParaRPr>
          </a:p>
        </p:txBody>
      </p:sp>
      <p:sp>
        <p:nvSpPr>
          <p:cNvPr id="4" name="WordArt 4"/>
          <p:cNvSpPr txBox="1">
            <a:spLocks noChangeArrowheads="1" noChangeShapeType="1" noTextEdit="1"/>
          </p:cNvSpPr>
          <p:nvPr/>
        </p:nvSpPr>
        <p:spPr bwMode="auto">
          <a:xfrm>
            <a:off x="304800" y="116632"/>
            <a:ext cx="8686800" cy="864096"/>
          </a:xfrm>
          <a:prstGeom prst="rect">
            <a:avLst/>
          </a:prstGeom>
        </p:spPr>
        <p:txBody>
          <a:bodyPr vert="horz" wrap="none" numCol="1" fromWordArt="1" anchor="ctr">
            <a:prstTxWarp prst="textSlantUp">
              <a:avLst>
                <a:gd name="adj" fmla="val 32056"/>
              </a:avLst>
            </a:prstTxWarp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Дякуємо за увагу!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Picture 14" descr="HH00546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i?id=13811156&amp;tov=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33239"/>
            <a:ext cx="2115344" cy="2518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915816" y="1484783"/>
            <a:ext cx="406520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>
                <a:latin typeface="Times New Roman" pitchFamily="18" charset="0"/>
              </a:rPr>
              <a:t>Книжковий дім – бібліотека,	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Це затишок думок святих.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Бібліо – звали книгу греки,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Цю назву взяли ми від них.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Тут зібрані думки учених,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І кожна книга – відкриття.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Знання для всіх людей священне,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Без нього не буде життя.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На стелажах,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В просторих залах,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Книжки й книжки	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В рядах тісних …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Спасибі тим, хто нам писав їх,</a:t>
            </a:r>
            <a:br>
              <a:rPr lang="uk-UA" sz="2000" b="1" i="1" dirty="0">
                <a:latin typeface="Times New Roman" pitchFamily="18" charset="0"/>
              </a:rPr>
            </a:br>
            <a:r>
              <a:rPr lang="uk-UA" sz="2000" b="1" i="1" dirty="0">
                <a:latin typeface="Times New Roman" pitchFamily="18" charset="0"/>
              </a:rPr>
              <a:t>Спасибі тим, хто їх зберіг !!!</a:t>
            </a:r>
            <a:r>
              <a:rPr lang="ru-RU" sz="2000" b="1" dirty="0">
                <a:solidFill>
                  <a:srgbClr val="FF00FF"/>
                </a:solidFill>
                <a:latin typeface="Monotype Corsiva" pitchFamily="66" charset="0"/>
              </a:rPr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9310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73275" y="116632"/>
            <a:ext cx="6531172" cy="1368152"/>
          </a:xfrm>
        </p:spPr>
        <p:txBody>
          <a:bodyPr>
            <a:normAutofit fontScale="90000"/>
          </a:bodyPr>
          <a:lstStyle/>
          <a:p>
            <a:pPr algn="ctr">
              <a:buClr>
                <a:schemeClr val="accent6">
                  <a:lumMod val="75000"/>
                </a:schemeClr>
              </a:buClr>
              <a:defRPr/>
            </a:pPr>
            <a:r>
              <a:rPr lang="ru-RU" sz="6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Фонд </a:t>
            </a:r>
            <a:r>
              <a:rPr lang="ru-RU" sz="60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бібліотеки</a:t>
            </a:r>
            <a:r>
              <a:rPr lang="ru-RU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/>
            </a:r>
            <a:br>
              <a:rPr lang="ru-RU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</a:b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4294967295"/>
          </p:nvPr>
        </p:nvSpPr>
        <p:spPr>
          <a:xfrm>
            <a:off x="250825" y="1557338"/>
            <a:ext cx="4238625" cy="4608512"/>
          </a:xfrm>
          <a:prstGeom prst="rect">
            <a:avLst/>
          </a:prstGeom>
        </p:spPr>
        <p:txBody>
          <a:bodyPr rtlCol="0">
            <a:normAutofit fontScale="70000" lnSpcReduction="20000"/>
          </a:bodyPr>
          <a:lstStyle/>
          <a:p>
            <a:pPr marL="45720" indent="0" eaLnBrk="1" fontAlgn="auto" hangingPunct="1"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endParaRPr lang="ru-RU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uk-UA" b="1" dirty="0">
                <a:latin typeface="Times New Roman" pitchFamily="18" charset="0"/>
              </a:rPr>
              <a:t>Фонд нашої бібліотеки налічує понад </a:t>
            </a:r>
            <a:r>
              <a:rPr lang="uk-UA" b="1" u="sng" dirty="0" smtClean="0">
                <a:latin typeface="Times New Roman" pitchFamily="18" charset="0"/>
              </a:rPr>
              <a:t>11914 </a:t>
            </a:r>
            <a:r>
              <a:rPr lang="uk-UA" b="1" dirty="0">
                <a:latin typeface="Times New Roman" pitchFamily="18" charset="0"/>
              </a:rPr>
              <a:t>примірників.</a:t>
            </a:r>
            <a:endParaRPr lang="ru-RU" dirty="0">
              <a:latin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</a:rPr>
              <a:t>Книжковий фонд  -   </a:t>
            </a:r>
            <a:r>
              <a:rPr lang="uk-UA" b="1" u="sng" dirty="0" smtClean="0">
                <a:latin typeface="Times New Roman" pitchFamily="18" charset="0"/>
              </a:rPr>
              <a:t>4682</a:t>
            </a:r>
            <a:r>
              <a:rPr lang="uk-UA" b="1" dirty="0" smtClean="0">
                <a:latin typeface="Times New Roman" pitchFamily="18" charset="0"/>
              </a:rPr>
              <a:t> примірника.</a:t>
            </a:r>
            <a:endParaRPr lang="ru-RU" dirty="0">
              <a:latin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</a:rPr>
              <a:t>Фонд підручників  -  </a:t>
            </a:r>
            <a:r>
              <a:rPr lang="uk-UA" b="1" u="sng" dirty="0" smtClean="0">
                <a:latin typeface="Times New Roman" pitchFamily="18" charset="0"/>
              </a:rPr>
              <a:t>7141</a:t>
            </a:r>
            <a:r>
              <a:rPr lang="uk-UA" b="1" dirty="0" smtClean="0">
                <a:latin typeface="Times New Roman" pitchFamily="18" charset="0"/>
              </a:rPr>
              <a:t> примірник.</a:t>
            </a:r>
            <a:endParaRPr lang="ru-RU" dirty="0">
              <a:latin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</a:rPr>
              <a:t>Є тут і навчальна, і наукова, і розважальна література. В бібліотеці є література подарована дітьми, батьками та жителями села.</a:t>
            </a:r>
            <a:endParaRPr lang="ru-RU" dirty="0">
              <a:latin typeface="Times New Roman" pitchFamily="18" charset="0"/>
            </a:endParaRPr>
          </a:p>
          <a:p>
            <a:r>
              <a:rPr lang="uk-UA" b="1" dirty="0">
                <a:latin typeface="Times New Roman" pitchFamily="18" charset="0"/>
              </a:rPr>
              <a:t>Школа виписує кілька видів газет, журналів.</a:t>
            </a:r>
          </a:p>
          <a:p>
            <a:pPr indent="-182880" eaLnBrk="1" fontAlgn="auto" hangingPunct="1">
              <a:buClr>
                <a:schemeClr val="accent6">
                  <a:lumMod val="75000"/>
                </a:schemeClr>
              </a:buClr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0"/>
            <a:ext cx="2073275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:\DSC00549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0000">
            <a:off x="4255664" y="1882851"/>
            <a:ext cx="2604354" cy="1817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SAM_27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556792"/>
            <a:ext cx="1702915" cy="2113235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SAM_27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560" y="4149080"/>
            <a:ext cx="2433409" cy="1908126"/>
          </a:xfrm>
          <a:prstGeom prst="rect">
            <a:avLst/>
          </a:prstGeom>
          <a:noFill/>
          <a:ln w="25400">
            <a:solidFill>
              <a:srgbClr val="99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76348" y="4409852"/>
            <a:ext cx="4997380" cy="1916907"/>
          </a:xfrm>
        </p:spPr>
        <p:txBody>
          <a:bodyPr/>
          <a:lstStyle/>
          <a:p>
            <a:pPr marL="0" lvl="0" indent="0">
              <a:spcBef>
                <a:spcPct val="20000"/>
              </a:spcBef>
              <a:spcAft>
                <a:spcPts val="300"/>
              </a:spcAft>
              <a:buNone/>
            </a:pPr>
            <a:r>
              <a:rPr lang="uk-UA" sz="1800" b="0" dirty="0" smtClean="0">
                <a:solidFill>
                  <a:srgbClr val="404040"/>
                </a:solidFill>
                <a:effectLst/>
              </a:rPr>
              <a:t/>
            </a:r>
            <a:br>
              <a:rPr lang="uk-UA" sz="1800" b="0" dirty="0" smtClean="0">
                <a:solidFill>
                  <a:srgbClr val="404040"/>
                </a:solidFill>
                <a:effectLst/>
              </a:rPr>
            </a:br>
            <a:r>
              <a:rPr lang="ru-RU" sz="1800" b="0" dirty="0" smtClean="0">
                <a:latin typeface="+mn-lt"/>
              </a:rPr>
              <a:t/>
            </a:r>
            <a:br>
              <a:rPr lang="ru-RU" sz="1800" b="0" dirty="0" smtClean="0">
                <a:latin typeface="+mn-lt"/>
              </a:rPr>
            </a:br>
            <a:endParaRPr lang="ru-RU" sz="1800" b="0" dirty="0">
              <a:latin typeface="+mn-lt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979712" y="1412776"/>
            <a:ext cx="6552728" cy="2520280"/>
          </a:xfrm>
        </p:spPr>
        <p:txBody>
          <a:bodyPr/>
          <a:lstStyle/>
          <a:p>
            <a:pPr marL="0" indent="0" algn="just">
              <a:buNone/>
            </a:pPr>
            <a:endParaRPr lang="uk-UA" sz="1800" dirty="0" smtClean="0"/>
          </a:p>
        </p:txBody>
      </p:sp>
      <p:pic>
        <p:nvPicPr>
          <p:cNvPr id="49158" name="Picture 6" descr="http://im2-tub-ua.yandex.net/i?id=176103173-06-72&amp;n=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221088"/>
            <a:ext cx="2448272" cy="244827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611561" y="116631"/>
            <a:ext cx="8064896" cy="1080121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ru-RU" sz="20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Книжкові</a:t>
            </a:r>
            <a:r>
              <a:rPr lang="ru-RU" sz="2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 </a:t>
            </a:r>
            <a:r>
              <a:rPr lang="ru-RU" sz="2000" kern="10" dirty="0" err="1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виставки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69585"/>
            <a:ext cx="3611893" cy="21671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36" y="4077072"/>
            <a:ext cx="3851920" cy="2311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73651"/>
            <a:ext cx="3744416" cy="2646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4139512"/>
            <a:ext cx="3638089" cy="21605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7504" y="3244334"/>
            <a:ext cx="40961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600" b="1" dirty="0" smtClean="0">
              <a:latin typeface="Times New Roman" pitchFamily="18" charset="0"/>
            </a:endParaRPr>
          </a:p>
          <a:p>
            <a:r>
              <a:rPr lang="uk-UA" sz="1600" b="1" dirty="0" smtClean="0">
                <a:latin typeface="Times New Roman" pitchFamily="18" charset="0"/>
              </a:rPr>
              <a:t>Виставка до дня Захисника Вітчизни</a:t>
            </a:r>
            <a:endParaRPr lang="uk-UA" sz="1600" b="1" dirty="0">
              <a:latin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475452"/>
            <a:ext cx="4868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</a:rPr>
              <a:t>Виставка </a:t>
            </a:r>
            <a:r>
              <a:rPr lang="uk-UA" b="1" dirty="0" smtClean="0">
                <a:latin typeface="Times New Roman" pitchFamily="18" charset="0"/>
              </a:rPr>
              <a:t>«Дивний світ української мови»</a:t>
            </a:r>
            <a:endParaRPr lang="uk-UA" b="1" dirty="0">
              <a:latin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44008" y="3786106"/>
            <a:ext cx="4320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</a:rPr>
              <a:t>До дня української писемності та мови</a:t>
            </a:r>
            <a:endParaRPr lang="uk-UA" b="1" dirty="0"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76055" y="6300029"/>
            <a:ext cx="36380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</a:rPr>
              <a:t>До всесвітнього дня дитини</a:t>
            </a:r>
            <a:endParaRPr lang="uk-UA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39391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42900" y="4797152"/>
            <a:ext cx="8458200" cy="122237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03" y="3072368"/>
            <a:ext cx="5526178" cy="26448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068960"/>
            <a:ext cx="2979139" cy="19808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349" y="301635"/>
            <a:ext cx="3513091" cy="23358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87" y="188640"/>
            <a:ext cx="4445770" cy="245061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237603" y="2639253"/>
            <a:ext cx="45223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</a:rPr>
              <a:t>Виставка до дня Українського козацтва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2637467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</a:rPr>
              <a:t>Виставка «В гостях у казки»</a:t>
            </a:r>
            <a:endParaRPr lang="uk-UA" b="1" dirty="0">
              <a:latin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55576" y="5949280"/>
            <a:ext cx="49411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</a:rPr>
              <a:t>Виставка до </a:t>
            </a:r>
            <a:r>
              <a:rPr lang="uk-UA" b="1" dirty="0" smtClean="0">
                <a:latin typeface="Times New Roman" pitchFamily="18" charset="0"/>
              </a:rPr>
              <a:t>річниці Сталінських репресій</a:t>
            </a:r>
            <a:endParaRPr lang="uk-UA" b="1" dirty="0"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40152" y="5229200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itchFamily="18" charset="0"/>
              </a:rPr>
              <a:t>Виставка </a:t>
            </a:r>
            <a:r>
              <a:rPr lang="uk-UA" b="1" dirty="0" smtClean="0">
                <a:latin typeface="Times New Roman" pitchFamily="18" charset="0"/>
              </a:rPr>
              <a:t>«Тарасові слова –</a:t>
            </a:r>
          </a:p>
          <a:p>
            <a:r>
              <a:rPr lang="uk-UA" b="1" dirty="0" smtClean="0">
                <a:latin typeface="Times New Roman" pitchFamily="18" charset="0"/>
              </a:rPr>
              <a:t> то правда жива»</a:t>
            </a:r>
            <a:endParaRPr lang="uk-UA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1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uk-UA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Шкільна 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бібліотека </a:t>
            </a:r>
            <a:endParaRPr lang="uk-UA" sz="2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підтримує тісний 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зв'язок </a:t>
            </a:r>
            <a:endParaRPr lang="uk-UA" sz="2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сільською бібліотекою.</a:t>
            </a:r>
            <a:endParaRPr lang="ru-RU" sz="2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тісній співпраці </a:t>
            </a:r>
            <a:endParaRPr lang="uk-UA" sz="2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проводимо тематичні </a:t>
            </a: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книжкові виставки,</a:t>
            </a:r>
            <a:r>
              <a:rPr lang="ru-RU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свята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uk-UA" sz="2600" b="1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виготовляємо тематичні</a:t>
            </a:r>
          </a:p>
          <a:p>
            <a:pPr marL="0" indent="0">
              <a:buNone/>
            </a:pP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папки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які 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стосуються </a:t>
            </a: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історії села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історії 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бібліотеки, сільський </a:t>
            </a:r>
            <a:r>
              <a:rPr lang="uk-UA" sz="2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бібліотекар Бондар Лариса Василівна часто </a:t>
            </a:r>
            <a:r>
              <a:rPr lang="uk-UA" sz="2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приходить до школярів.</a:t>
            </a:r>
          </a:p>
          <a:p>
            <a:endParaRPr lang="ru-RU" dirty="0"/>
          </a:p>
        </p:txBody>
      </p:sp>
      <p:sp>
        <p:nvSpPr>
          <p:cNvPr id="4" name="WordArt 4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uk-UA" sz="20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С</a:t>
            </a:r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півпраця з сільською бібліотекою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556792"/>
            <a:ext cx="4392488" cy="293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75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uk-UA" b="1" dirty="0" smtClean="0"/>
          </a:p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Шкільний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бібліотекар відіграє важливу роль у методичній роботі школи, допомагає педагогам вирішувати проблемні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питання.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обов`язки бібліотекаря входить щомісячне формування вчителів про нові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надходження. Масові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заходи, деякі уроки, виховні години готуються і розробляються разом з учителями.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Спільно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з педагогічним колективом бібліотека бере участь у проведенні предметних тижнів,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надає 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допомогу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у підготовці</a:t>
            </a:r>
          </a:p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проведенні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виховних 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заходів,</a:t>
            </a:r>
          </a:p>
          <a:p>
            <a:pPr marL="0" indent="0">
              <a:buNone/>
            </a:pP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класних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годин.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533400" y="188640"/>
            <a:ext cx="8201025" cy="12591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СПІВПРАЦЯ З ПЕДАГОГІЧНИМ</a:t>
            </a:r>
          </a:p>
          <a:p>
            <a:pPr algn="ctr"/>
            <a:r>
              <a:rPr lang="ru-RU" sz="3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КОЛЕКТИВОМ</a:t>
            </a:r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653136"/>
            <a:ext cx="1949381" cy="20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96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40080" cy="5171405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/>
              <a:t>Загальношкільні лінійки</a:t>
            </a:r>
            <a:r>
              <a:rPr lang="ru-RU" dirty="0" smtClean="0"/>
              <a:t>:</a:t>
            </a:r>
            <a:endParaRPr lang="uk-UA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WordArt 4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304800" y="116632"/>
            <a:ext cx="8686800" cy="72008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uk-UA" sz="2000" kern="1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/>
              </a:rPr>
              <a:t>Масова робота</a:t>
            </a:r>
            <a:endParaRPr lang="ru-RU" sz="20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Impac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908720"/>
            <a:ext cx="3818164" cy="25705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00" y="1508882"/>
            <a:ext cx="3648406" cy="25681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1017" y="4077072"/>
            <a:ext cx="3792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>
                <a:latin typeface="Times New Roman" pitchFamily="18" charset="0"/>
              </a:rPr>
              <a:t>Флешмоб «Ми обираємо здоров</a:t>
            </a:r>
            <a:r>
              <a:rPr lang="uk-UA" b="1" dirty="0" smtClean="0">
                <a:latin typeface="Calibri"/>
                <a:cs typeface="Calibri"/>
              </a:rPr>
              <a:t>'</a:t>
            </a:r>
            <a:r>
              <a:rPr lang="uk-UA" b="1" dirty="0" smtClean="0">
                <a:latin typeface="Times New Roman" pitchFamily="18" charset="0"/>
              </a:rPr>
              <a:t>я»</a:t>
            </a:r>
            <a:endParaRPr lang="uk-UA" b="1" dirty="0">
              <a:latin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4048" y="3600450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</a:rPr>
              <a:t>Лінійка до дня Захисника Вітчизни</a:t>
            </a:r>
            <a:endParaRPr lang="uk-UA" b="1" dirty="0">
              <a:latin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" t="21897" r="-420" b="25139"/>
          <a:stretch/>
        </p:blipFill>
        <p:spPr>
          <a:xfrm>
            <a:off x="4572000" y="4077072"/>
            <a:ext cx="4056416" cy="216024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283968" y="6286842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</a:rPr>
              <a:t>Лінійка «Великі права маленької дитини»</a:t>
            </a:r>
            <a:endParaRPr lang="uk-UA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573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494940" cy="3371205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3646170"/>
            <a:ext cx="4788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 smtClean="0">
                <a:latin typeface="Times New Roman" pitchFamily="18" charset="0"/>
              </a:rPr>
              <a:t>Лінійка-реквієм, присвячена голодомору </a:t>
            </a:r>
          </a:p>
          <a:p>
            <a:pPr algn="ctr"/>
            <a:r>
              <a:rPr lang="uk-UA" sz="1600" b="1" dirty="0" smtClean="0">
                <a:latin typeface="Times New Roman" pitchFamily="18" charset="0"/>
              </a:rPr>
              <a:t>1932-1933 р.р.</a:t>
            </a:r>
            <a:endParaRPr lang="uk-UA" sz="1600" b="1" dirty="0">
              <a:latin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10" y="188640"/>
            <a:ext cx="4067944" cy="305095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932010" y="3323004"/>
            <a:ext cx="39936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</a:rPr>
              <a:t>Лінійка до Дня Соборності України «Віднині воєдино…»</a:t>
            </a:r>
            <a:endParaRPr lang="uk-UA" b="1" dirty="0">
              <a:latin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858" y="4077072"/>
            <a:ext cx="4176464" cy="262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1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215</TotalTime>
  <Words>500</Words>
  <Application>Microsoft Office PowerPoint</Application>
  <PresentationFormat>Экран (4:3)</PresentationFormat>
  <Paragraphs>95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Трек</vt:lpstr>
      <vt:lpstr>.</vt:lpstr>
      <vt:lpstr>«Читання – це віконце, через яке діти бачать, пізнають світ і самих себе»                                                            В.Сухомлинський </vt:lpstr>
      <vt:lpstr>Фонд бібліотеки </vt:lpstr>
      <vt:lpstr>  </vt:lpstr>
      <vt:lpstr>Презентация PowerPoint</vt:lpstr>
      <vt:lpstr>Співпраця з сільською бібліотекою</vt:lpstr>
      <vt:lpstr>Презентация PowerPoint</vt:lpstr>
      <vt:lpstr>Масова робота</vt:lpstr>
      <vt:lpstr>Презентация PowerPoint</vt:lpstr>
      <vt:lpstr>Презентация PowerPoint</vt:lpstr>
      <vt:lpstr>Бібліотечні уроки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Акція «Подаруй бібліотеці книжку з власним автографом»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User</cp:lastModifiedBy>
  <cp:revision>42</cp:revision>
  <dcterms:modified xsi:type="dcterms:W3CDTF">2002-01-01T03:48:42Z</dcterms:modified>
</cp:coreProperties>
</file>