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3222-BB05-44F1-8A11-11837D66E951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3188-A703-4A5D-ACD4-5A6921A5A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175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3222-BB05-44F1-8A11-11837D66E951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3188-A703-4A5D-ACD4-5A6921A5A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931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3222-BB05-44F1-8A11-11837D66E951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3188-A703-4A5D-ACD4-5A6921A5A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33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3222-BB05-44F1-8A11-11837D66E951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3188-A703-4A5D-ACD4-5A6921A5A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27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3222-BB05-44F1-8A11-11837D66E951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3188-A703-4A5D-ACD4-5A6921A5A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789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3222-BB05-44F1-8A11-11837D66E951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3188-A703-4A5D-ACD4-5A6921A5A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65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3222-BB05-44F1-8A11-11837D66E951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3188-A703-4A5D-ACD4-5A6921A5A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740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3222-BB05-44F1-8A11-11837D66E951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3188-A703-4A5D-ACD4-5A6921A5A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06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3222-BB05-44F1-8A11-11837D66E951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3188-A703-4A5D-ACD4-5A6921A5A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09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3222-BB05-44F1-8A11-11837D66E951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3188-A703-4A5D-ACD4-5A6921A5A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837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3222-BB05-44F1-8A11-11837D66E951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3188-A703-4A5D-ACD4-5A6921A5A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5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93222-BB05-44F1-8A11-11837D66E951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F3188-A703-4A5D-ACD4-5A6921A5A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870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ownloads\fon_s_per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58956"/>
            <a:ext cx="820891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Соколівський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навчально-виховний комплекс </a:t>
            </a:r>
            <a:br>
              <a:rPr lang="uk-UA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(загальноосвітній навчальний заклад І – ІІІ ступенів – </a:t>
            </a: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дошкільний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навчальний заклад)</a:t>
            </a:r>
            <a:br>
              <a:rPr lang="uk-UA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імені Героя Радянського Союзу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Отакара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Яроша</a:t>
            </a:r>
            <a:br>
              <a:rPr lang="uk-UA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Зміївської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районної ради Харківської області</a:t>
            </a:r>
            <a:r>
              <a:rPr lang="uk-UA" sz="1600" dirty="0"/>
              <a:t/>
            </a:r>
            <a:br>
              <a:rPr lang="uk-UA" sz="1600" dirty="0"/>
            </a:br>
            <a:r>
              <a:rPr lang="uk-UA" sz="1600" dirty="0"/>
              <a:t/>
            </a:r>
            <a:br>
              <a:rPr lang="uk-UA" sz="1600" dirty="0"/>
            </a:br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Звіт про проведення </a:t>
            </a:r>
            <a:b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місячника шкільних бібліотек</a:t>
            </a:r>
            <a:endParaRPr lang="en-US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uk-UA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«Шкільна бібліотека – за здоровий спосіб життя»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85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ownloads\fon_schernil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26064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b="1" i="1" dirty="0" smtClean="0">
                <a:latin typeface="Monotype Corsiva" panose="03010101010201010101" pitchFamily="66" charset="0"/>
              </a:rPr>
              <a:t>"Люди перестають мислити,</a:t>
            </a:r>
            <a:r>
              <a:rPr lang="ru-RU" sz="2400" b="1" i="1" dirty="0" smtClean="0">
                <a:latin typeface="Monotype Corsiva" panose="03010101010201010101" pitchFamily="66" charset="0"/>
              </a:rPr>
              <a:t/>
            </a:r>
            <a:br>
              <a:rPr lang="ru-RU" sz="2400" b="1" i="1" dirty="0" smtClean="0">
                <a:latin typeface="Monotype Corsiva" panose="03010101010201010101" pitchFamily="66" charset="0"/>
              </a:rPr>
            </a:br>
            <a:r>
              <a:rPr lang="ru-RU" sz="2400" b="1" i="1" dirty="0" smtClean="0">
                <a:latin typeface="Monotype Corsiva" panose="03010101010201010101" pitchFamily="66" charset="0"/>
              </a:rPr>
              <a:t>                 </a:t>
            </a:r>
            <a:r>
              <a:rPr lang="uk-UA" sz="2400" b="1" i="1" dirty="0" smtClean="0">
                <a:latin typeface="Monotype Corsiva" panose="03010101010201010101" pitchFamily="66" charset="0"/>
              </a:rPr>
              <a:t>коли перестають читати"        	                        Дені Дідро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8800"/>
            <a:ext cx="82444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Сучасна людина, яка живе в умовах інформаційного 		суспільства, повинна не тільки вміти читати, писати, 		говорити, але швидко та вільно орієнтуватися у потоці 		усної та писемної інформації. Оновлюється освіта, 			вводяться нові програми, технології навчання, 				але головним залишається вміння учнів 				вчитися,  самостійно знаходити 	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			інформацію, оцінювати її, обробляти, 				аналізувати, використовувати та 					створювати якісно нову. </a:t>
            </a:r>
          </a:p>
          <a:p>
            <a:pPr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					Вміння учня працювати з 				додатковою літературою з різних 					предметів допоможе вивести його за 				рамки підручника, глибше осмислити і 	зрозуміти   вивчену тему, розділ, 	сприяти їх досягненням, як під 	час навчання у школі, так і в самостійному житті.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11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wnloads\fon_schernil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5486" y="260648"/>
            <a:ext cx="799288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 smtClean="0">
                <a:latin typeface="Georgia" panose="02040502050405020303" pitchFamily="18" charset="0"/>
              </a:rPr>
              <a:t>З метою посилення ролі шкільної бібліотеки у розвитку здоров'язберігаючої компетентності підростаючого покоління у</a:t>
            </a:r>
            <a:r>
              <a:rPr lang="uk-UA" dirty="0">
                <a:latin typeface="Georgia" panose="02040502050405020303" pitchFamily="18" charset="0"/>
              </a:rPr>
              <a:t> </a:t>
            </a:r>
            <a:r>
              <a:rPr lang="uk-UA" dirty="0" smtClean="0">
                <a:latin typeface="Georgia" panose="02040502050405020303" pitchFamily="18" charset="0"/>
              </a:rPr>
              <a:t>	</a:t>
            </a:r>
            <a:r>
              <a:rPr lang="uk-UA" dirty="0" err="1" smtClean="0">
                <a:latin typeface="Georgia" panose="02040502050405020303" pitchFamily="18" charset="0"/>
              </a:rPr>
              <a:t>Соколівському</a:t>
            </a:r>
            <a:r>
              <a:rPr lang="uk-UA" dirty="0" smtClean="0">
                <a:latin typeface="Georgia" panose="02040502050405020303" pitchFamily="18" charset="0"/>
              </a:rPr>
              <a:t> НВК були  проведені наступні заходи:</a:t>
            </a:r>
          </a:p>
          <a:p>
            <a:pPr marL="1657350" lvl="3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dirty="0" smtClean="0">
                <a:latin typeface="Georgia" panose="02040502050405020303" pitchFamily="18" charset="0"/>
              </a:rPr>
              <a:t>День відкритих дверей «Бібліотека – за здоровий спосіб життя»;</a:t>
            </a:r>
            <a:endParaRPr lang="uk-UA" dirty="0">
              <a:latin typeface="Georgia" panose="02040502050405020303" pitchFamily="18" charset="0"/>
            </a:endParaRPr>
          </a:p>
          <a:p>
            <a:pPr marL="2571750" lvl="5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dirty="0" smtClean="0">
                <a:latin typeface="Georgia" panose="02040502050405020303" pitchFamily="18" charset="0"/>
              </a:rPr>
              <a:t>Інформаційні хвилинки: «Будь здоровий!», «Складові здоров'я»;</a:t>
            </a:r>
            <a:endParaRPr lang="uk-UA" dirty="0">
              <a:latin typeface="Georgia" panose="02040502050405020303" pitchFamily="18" charset="0"/>
            </a:endParaRPr>
          </a:p>
          <a:p>
            <a:pPr marL="3486150" lvl="7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dirty="0" smtClean="0">
                <a:latin typeface="Georgia" panose="02040502050405020303" pitchFamily="18" charset="0"/>
              </a:rPr>
              <a:t>Організація тематичної  виставки «Основи здоров'я»;</a:t>
            </a:r>
          </a:p>
          <a:p>
            <a:pPr marL="3486150" lvl="7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dirty="0" smtClean="0">
                <a:latin typeface="Georgia" panose="02040502050405020303" pitchFamily="18" charset="0"/>
              </a:rPr>
              <a:t>Усний журнал «Здоров'я»</a:t>
            </a:r>
            <a:r>
              <a:rPr lang="uk-UA" dirty="0">
                <a:latin typeface="Georgia" panose="02040502050405020303" pitchFamily="18" charset="0"/>
              </a:rPr>
              <a:t> (1-4 </a:t>
            </a:r>
            <a:r>
              <a:rPr lang="uk-UA" dirty="0" err="1">
                <a:latin typeface="Georgia" panose="02040502050405020303" pitchFamily="18" charset="0"/>
              </a:rPr>
              <a:t>кл</a:t>
            </a:r>
            <a:r>
              <a:rPr lang="uk-UA" dirty="0">
                <a:latin typeface="Georgia" panose="02040502050405020303" pitchFamily="18" charset="0"/>
              </a:rPr>
              <a:t>.) </a:t>
            </a:r>
            <a:r>
              <a:rPr lang="uk-UA" dirty="0" smtClean="0">
                <a:latin typeface="Georgia" panose="02040502050405020303" pitchFamily="18" charset="0"/>
              </a:rPr>
              <a:t>;</a:t>
            </a:r>
          </a:p>
          <a:p>
            <a:pPr marL="3486150" lvl="7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dirty="0" smtClean="0">
                <a:latin typeface="Georgia" panose="02040502050405020303" pitchFamily="18" charset="0"/>
              </a:rPr>
              <a:t>Круглий стіл «Правила гігієни під час читання»</a:t>
            </a:r>
            <a:r>
              <a:rPr lang="uk-UA" dirty="0">
                <a:latin typeface="Georgia" panose="02040502050405020303" pitchFamily="18" charset="0"/>
              </a:rPr>
              <a:t> (5-8 </a:t>
            </a:r>
            <a:r>
              <a:rPr lang="uk-UA" dirty="0" err="1">
                <a:latin typeface="Georgia" panose="02040502050405020303" pitchFamily="18" charset="0"/>
              </a:rPr>
              <a:t>кл</a:t>
            </a:r>
            <a:r>
              <a:rPr lang="uk-UA" dirty="0">
                <a:latin typeface="Georgia" panose="02040502050405020303" pitchFamily="18" charset="0"/>
              </a:rPr>
              <a:t>.) </a:t>
            </a:r>
            <a:r>
              <a:rPr lang="uk-UA" dirty="0" smtClean="0">
                <a:latin typeface="Georgia" panose="02040502050405020303" pitchFamily="18" charset="0"/>
              </a:rPr>
              <a:t>;</a:t>
            </a:r>
          </a:p>
          <a:p>
            <a:pPr marL="3486150" lvl="7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dirty="0" smtClean="0">
                <a:latin typeface="Georgia" panose="02040502050405020303" pitchFamily="18" charset="0"/>
              </a:rPr>
              <a:t>Диспут «Що краще для здоров'я: читання друкованої книги чи електронної?» (9 -11 </a:t>
            </a:r>
            <a:r>
              <a:rPr lang="uk-UA" dirty="0" err="1" smtClean="0">
                <a:latin typeface="Georgia" panose="02040502050405020303" pitchFamily="18" charset="0"/>
              </a:rPr>
              <a:t>кл</a:t>
            </a:r>
            <a:r>
              <a:rPr lang="uk-UA" dirty="0" smtClean="0">
                <a:latin typeface="Georgia" panose="02040502050405020303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xmlns="" val="51235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Пользователь\Downloads\fon_s_per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141" y="89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6769481"/>
              </p:ext>
            </p:extLst>
          </p:nvPr>
        </p:nvGraphicFramePr>
        <p:xfrm>
          <a:off x="1043608" y="1484784"/>
          <a:ext cx="777686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2808312"/>
                <a:gridCol w="1353751"/>
                <a:gridCol w="1555373"/>
                <a:gridCol w="15553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№</a:t>
                      </a:r>
                      <a:endParaRPr lang="ru-RU" sz="1200" dirty="0">
                        <a:solidFill>
                          <a:srgbClr val="FFFF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Заходи</a:t>
                      </a:r>
                      <a:endParaRPr lang="ru-RU" sz="1200" dirty="0">
                        <a:solidFill>
                          <a:srgbClr val="FFFF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клас</a:t>
                      </a:r>
                      <a:endParaRPr lang="ru-RU" sz="1200" dirty="0">
                        <a:solidFill>
                          <a:srgbClr val="FFFF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Дата проведення</a:t>
                      </a:r>
                      <a:endParaRPr lang="ru-RU" sz="1200" dirty="0">
                        <a:solidFill>
                          <a:srgbClr val="FFFF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відповідальний</a:t>
                      </a:r>
                      <a:endParaRPr lang="ru-RU" sz="1200" dirty="0">
                        <a:solidFill>
                          <a:srgbClr val="FFFF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Georgia" panose="02040502050405020303" pitchFamily="18" charset="0"/>
                        </a:rPr>
                        <a:t>1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Georgia" panose="02040502050405020303" pitchFamily="18" charset="0"/>
                        </a:rPr>
                        <a:t>День відкритих дверей «Бібліотека – за здоровий спосіб життя»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Georgia" panose="02040502050405020303" pitchFamily="18" charset="0"/>
                        </a:rPr>
                        <a:t>1-11 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Georgia" panose="02040502050405020303" pitchFamily="18" charset="0"/>
                        </a:rPr>
                        <a:t>4 жовтня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Georgia" panose="02040502050405020303" pitchFamily="18" charset="0"/>
                        </a:rPr>
                        <a:t>бібліотекар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Georgia" panose="02040502050405020303" pitchFamily="18" charset="0"/>
                        </a:rPr>
                        <a:t>2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Georgia" panose="02040502050405020303" pitchFamily="18" charset="0"/>
                        </a:rPr>
                        <a:t>Інформаційні хвилинки: «Будь здоровий!», «Складові здоров'я»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Georgia" panose="02040502050405020303" pitchFamily="18" charset="0"/>
                        </a:rPr>
                        <a:t>1-11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Georgia" panose="02040502050405020303" pitchFamily="18" charset="0"/>
                        </a:rPr>
                        <a:t>6, 11, 18, 25</a:t>
                      </a:r>
                      <a:r>
                        <a:rPr lang="uk-UA" baseline="0" dirty="0" smtClean="0">
                          <a:latin typeface="Georgia" panose="02040502050405020303" pitchFamily="18" charset="0"/>
                        </a:rPr>
                        <a:t> жовтня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Georgia" panose="02040502050405020303" pitchFamily="18" charset="0"/>
                        </a:rPr>
                        <a:t>бібліотекар,</a:t>
                      </a:r>
                      <a:r>
                        <a:rPr lang="uk-UA" baseline="0" dirty="0" smtClean="0">
                          <a:latin typeface="Georgia" panose="02040502050405020303" pitchFamily="18" charset="0"/>
                        </a:rPr>
                        <a:t> класні керівники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Georgia" panose="02040502050405020303" pitchFamily="18" charset="0"/>
                        </a:rPr>
                        <a:t>3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Georgia" panose="02040502050405020303" pitchFamily="18" charset="0"/>
                        </a:rPr>
                        <a:t>Організація тематичної виставки «Основи здоров'я»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Georgia" panose="02040502050405020303" pitchFamily="18" charset="0"/>
                        </a:rPr>
                        <a:t>1-11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Georgia" panose="02040502050405020303" pitchFamily="18" charset="0"/>
                        </a:rPr>
                        <a:t>01-30 жовтня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Georgia" panose="02040502050405020303" pitchFamily="18" charset="0"/>
                        </a:rPr>
                        <a:t>бібліотекар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Georgia" panose="02040502050405020303" pitchFamily="18" charset="0"/>
                        </a:rPr>
                        <a:t>4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Georgia" panose="02040502050405020303" pitchFamily="18" charset="0"/>
                        </a:rPr>
                        <a:t>Усний журнал «Здоров'я»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Georgia" panose="02040502050405020303" pitchFamily="18" charset="0"/>
                        </a:rPr>
                        <a:t>1-4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Georgia" panose="02040502050405020303" pitchFamily="18" charset="0"/>
                        </a:rPr>
                        <a:t>20 жовтня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Georgia" panose="02040502050405020303" pitchFamily="18" charset="0"/>
                        </a:rPr>
                        <a:t>бібліотекар, класні керівники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274638"/>
            <a:ext cx="7992888" cy="1143000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ПЛАН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проведення місячника шкільних бібліотек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372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Пользователь\Downloads\fon_s_per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141" y="89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9946500"/>
              </p:ext>
            </p:extLst>
          </p:nvPr>
        </p:nvGraphicFramePr>
        <p:xfrm>
          <a:off x="899592" y="404664"/>
          <a:ext cx="7992890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2693100"/>
                <a:gridCol w="1598578"/>
                <a:gridCol w="1598578"/>
                <a:gridCol w="15985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№</a:t>
                      </a:r>
                      <a:endParaRPr lang="ru-RU" sz="1200" dirty="0">
                        <a:solidFill>
                          <a:srgbClr val="FFFF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Заходи</a:t>
                      </a:r>
                      <a:endParaRPr lang="ru-RU" sz="1200" dirty="0">
                        <a:solidFill>
                          <a:srgbClr val="FFFF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клас</a:t>
                      </a:r>
                      <a:endParaRPr lang="ru-RU" sz="1200" dirty="0">
                        <a:solidFill>
                          <a:srgbClr val="FFFF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Дата проведення</a:t>
                      </a:r>
                      <a:endParaRPr lang="ru-RU" sz="1200" dirty="0">
                        <a:solidFill>
                          <a:srgbClr val="FFFF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solidFill>
                            <a:srgbClr val="FFFF00"/>
                          </a:solidFill>
                          <a:latin typeface="Georgia" panose="02040502050405020303" pitchFamily="18" charset="0"/>
                        </a:rPr>
                        <a:t>відповідальний</a:t>
                      </a:r>
                      <a:endParaRPr lang="ru-RU" sz="1200" dirty="0">
                        <a:solidFill>
                          <a:srgbClr val="FFFF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Georgia" panose="02040502050405020303" pitchFamily="18" charset="0"/>
                        </a:rPr>
                        <a:t>5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Georgia" panose="02040502050405020303" pitchFamily="18" charset="0"/>
                        </a:rPr>
                        <a:t>Круглий стіл «Правила гігієни під час читання»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Georgia" panose="02040502050405020303" pitchFamily="18" charset="0"/>
                        </a:rPr>
                        <a:t>5-8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Georgia" panose="02040502050405020303" pitchFamily="18" charset="0"/>
                        </a:rPr>
                        <a:t>10 жовтня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Georgia" panose="02040502050405020303" pitchFamily="18" charset="0"/>
                        </a:rPr>
                        <a:t>бібліотекар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Georgia" panose="02040502050405020303" pitchFamily="18" charset="0"/>
                        </a:rPr>
                        <a:t>6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Georgia" panose="02040502050405020303" pitchFamily="18" charset="0"/>
                        </a:rPr>
                        <a:t>Диспут «Що краще для здоров'я: читання друкованої книги чи електронної?»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Georgia" panose="02040502050405020303" pitchFamily="18" charset="0"/>
                        </a:rPr>
                        <a:t>9-11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Georgia" panose="02040502050405020303" pitchFamily="18" charset="0"/>
                        </a:rPr>
                        <a:t>24 жовтня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Georgia" panose="02040502050405020303" pitchFamily="18" charset="0"/>
                        </a:rPr>
                        <a:t>бібліотекар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1176744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Georgia" panose="02040502050405020303" pitchFamily="18" charset="0"/>
                        </a:rPr>
                        <a:t>7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Проведення виховних годин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«Здоров’я сьогодні і на все життя».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1-11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Протягом місяця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Класні керівники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137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Підведення підсумків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30 жовтня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бібліотекар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266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ользователь\Downloads\fon_s_per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332656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 smtClean="0">
                <a:latin typeface="Georgia" panose="02040502050405020303" pitchFamily="18" charset="0"/>
              </a:rPr>
              <a:t>	</a:t>
            </a:r>
            <a:r>
              <a:rPr lang="uk-UA" sz="2800" dirty="0" smtClean="0">
                <a:latin typeface="Georgia" panose="02040502050405020303" pitchFamily="18" charset="0"/>
              </a:rPr>
              <a:t>Четвертого жовтня на загальношкільній лінійці оголошено відкриття  Всеукраїнського місячника шкільних бібліотек </a:t>
            </a:r>
          </a:p>
          <a:p>
            <a:pPr algn="just">
              <a:lnSpc>
                <a:spcPct val="150000"/>
              </a:lnSpc>
            </a:pPr>
            <a:r>
              <a:rPr lang="uk-UA" sz="2800" dirty="0" smtClean="0">
                <a:latin typeface="Georgia" panose="02040502050405020303" pitchFamily="18" charset="0"/>
              </a:rPr>
              <a:t>«Шкільна бібліотека – за здоровий </a:t>
            </a:r>
          </a:p>
          <a:p>
            <a:pPr algn="just">
              <a:lnSpc>
                <a:spcPct val="150000"/>
              </a:lnSpc>
            </a:pPr>
            <a:r>
              <a:rPr lang="uk-UA" sz="2800" dirty="0" smtClean="0">
                <a:latin typeface="Georgia" panose="02040502050405020303" pitchFamily="18" charset="0"/>
              </a:rPr>
              <a:t>спосіб життя» та </a:t>
            </a:r>
          </a:p>
          <a:p>
            <a:pPr algn="just">
              <a:lnSpc>
                <a:spcPct val="150000"/>
              </a:lnSpc>
            </a:pPr>
            <a:r>
              <a:rPr lang="uk-UA" sz="2800" dirty="0" smtClean="0">
                <a:latin typeface="Georgia" panose="02040502050405020303" pitchFamily="18" charset="0"/>
              </a:rPr>
              <a:t>ознайомлено учнів </a:t>
            </a:r>
          </a:p>
          <a:p>
            <a:pPr algn="just">
              <a:lnSpc>
                <a:spcPct val="150000"/>
              </a:lnSpc>
            </a:pPr>
            <a:r>
              <a:rPr lang="uk-UA" sz="2800" dirty="0" smtClean="0">
                <a:latin typeface="Georgia" panose="02040502050405020303" pitchFamily="18" charset="0"/>
              </a:rPr>
              <a:t>і вчителів з планом </a:t>
            </a:r>
          </a:p>
          <a:p>
            <a:pPr algn="just">
              <a:lnSpc>
                <a:spcPct val="150000"/>
              </a:lnSpc>
            </a:pPr>
            <a:r>
              <a:rPr lang="uk-UA" sz="2800" dirty="0" smtClean="0">
                <a:latin typeface="Georgia" panose="02040502050405020303" pitchFamily="18" charset="0"/>
              </a:rPr>
              <a:t>заходів.</a:t>
            </a:r>
            <a:r>
              <a:rPr lang="uk-UA" dirty="0" smtClean="0">
                <a:latin typeface="Georgia" panose="02040502050405020303" pitchFamily="18" charset="0"/>
              </a:rPr>
              <a:t>  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25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ользователь\Downloads\fon_s_per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 descr="D:\Фото\фото школа\DSC048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691699" cy="276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8883" y="476672"/>
            <a:ext cx="7992888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Учні 6 класу під час підготовки до круглого  столу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Picture 10" descr="D:\Фото\фото школа\DSC048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471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ownloads\fon_schernil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3" descr="D:\Фото\фото школа\DSC048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1052736"/>
            <a:ext cx="6585247" cy="49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Виховна година в 9 класі </a:t>
            </a:r>
            <a:br>
              <a:rPr lang="uk-UA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«Книга вчить – як на світі </a:t>
            </a:r>
            <a:r>
              <a:rPr lang="uk-UA" sz="32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жить</a:t>
            </a:r>
            <a:r>
              <a:rPr lang="uk-UA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»</a:t>
            </a:r>
            <a:endParaRPr lang="ru-RU"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510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ользователь\Downloads\fon_s_per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141" y="89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D:\Фото\фото школа\DSC048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0423" y="3547480"/>
            <a:ext cx="4070469" cy="30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Фото\фото школа\DSC048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937" y="331912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D:\Фото\фото школа\DSC048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1998" y="332656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6557" y="4221088"/>
            <a:ext cx="3695441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 </a:t>
            </a:r>
            <a:r>
              <a:rPr lang="uk-UA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Оформлення тематичних полиць: «Здоровий спосіб життя – хворобам нема вороття</a:t>
            </a:r>
            <a:r>
              <a:rPr lang="uk-UA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» </a:t>
            </a:r>
            <a:endParaRPr lang="ru-RU" sz="3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919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185</Words>
  <Application>Microsoft Office PowerPoint</Application>
  <PresentationFormat>Экран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ПЛАН проведення місячника шкільних бібліотек</vt:lpstr>
      <vt:lpstr>Слайд 5</vt:lpstr>
      <vt:lpstr>Слайд 6</vt:lpstr>
      <vt:lpstr>Учні 6 класу під час підготовки до круглого  столу</vt:lpstr>
      <vt:lpstr>Виховна година в 9 класі  «Книга вчить – як на світі жить»</vt:lpstr>
      <vt:lpstr> Оформлення тематичних полиць: «Здоровий спосіб життя – хворобам нема вороття»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Антонив</dc:creator>
  <cp:lastModifiedBy>Zmiev</cp:lastModifiedBy>
  <cp:revision>15</cp:revision>
  <dcterms:created xsi:type="dcterms:W3CDTF">2017-11-01T19:30:32Z</dcterms:created>
  <dcterms:modified xsi:type="dcterms:W3CDTF">2017-11-06T06:50:42Z</dcterms:modified>
</cp:coreProperties>
</file>