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3" r:id="rId4"/>
    <p:sldId id="264" r:id="rId5"/>
    <p:sldId id="284" r:id="rId6"/>
    <p:sldId id="265" r:id="rId7"/>
    <p:sldId id="266" r:id="rId8"/>
    <p:sldId id="267" r:id="rId9"/>
    <p:sldId id="268" r:id="rId10"/>
    <p:sldId id="269" r:id="rId11"/>
    <p:sldId id="276" r:id="rId12"/>
    <p:sldId id="271" r:id="rId13"/>
    <p:sldId id="278" r:id="rId14"/>
    <p:sldId id="270" r:id="rId15"/>
    <p:sldId id="277" r:id="rId16"/>
    <p:sldId id="273" r:id="rId17"/>
    <p:sldId id="274" r:id="rId18"/>
    <p:sldId id="280" r:id="rId19"/>
    <p:sldId id="279" r:id="rId20"/>
    <p:sldId id="272" r:id="rId21"/>
    <p:sldId id="275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МЫ ЗА ЗДОРОВЫЙ </a:t>
            </a:r>
            <a:br>
              <a:rPr lang="ru-RU" dirty="0" smtClean="0"/>
            </a:br>
            <a:r>
              <a:rPr lang="ru-RU" dirty="0" smtClean="0"/>
              <a:t>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492875"/>
            <a:ext cx="2771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4bb97ff07cc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9739" y="927100"/>
            <a:ext cx="2664261" cy="533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5110753ae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7978"/>
            <a:ext cx="9144000" cy="6802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anner_alar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1852464" cy="185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 descr="animashki-deti-709_thumb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6468" y="4533900"/>
            <a:ext cx="1697782" cy="189071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 Образец текста</a:t>
            </a:r>
          </a:p>
          <a:p>
            <a:pPr lvl="1"/>
            <a:r>
              <a:rPr lang="ru-RU" dirty="0" smtClean="0"/>
              <a:t> Второй уровень</a:t>
            </a:r>
          </a:p>
          <a:p>
            <a:pPr lvl="2"/>
            <a:r>
              <a:rPr lang="ru-RU" dirty="0" smtClean="0"/>
              <a:t> 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856" y="6500367"/>
            <a:ext cx="2746648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85390" y="3631096"/>
            <a:ext cx="46515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Фотозв</a:t>
            </a:r>
            <a:r>
              <a:rPr lang="uk-UA" b="1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іт-презентація</a:t>
            </a:r>
            <a:r>
              <a:rPr lang="uk-UA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lang="ru-RU" sz="1200" b="1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uk-UA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ро  </a:t>
            </a:r>
            <a:r>
              <a:rPr lang="uk-UA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проведення ІУ Всеукраїнського місячника шкільних бібліотек                  «Шкільна </a:t>
            </a:r>
            <a:r>
              <a:rPr lang="uk-UA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бібліотека - </a:t>
            </a:r>
            <a:r>
              <a:rPr lang="uk-UA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 здоровий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спосіб життя»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5229493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Aharoni" pitchFamily="2" charset="-79"/>
              </a:rPr>
              <a:t>Парфьонова</a:t>
            </a: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Aharoni" pitchFamily="2" charset="-79"/>
              </a:rPr>
              <a:t> Тетяна Володимирівна,</a:t>
            </a:r>
          </a:p>
          <a:p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Aharoni" pitchFamily="2" charset="-79"/>
              </a:rPr>
              <a:t>з</a:t>
            </a: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Aharoni" pitchFamily="2" charset="-79"/>
              </a:rPr>
              <a:t>авідувач </a:t>
            </a:r>
            <a:r>
              <a:rPr lang="uk-UA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Aharoni" pitchFamily="2" charset="-79"/>
              </a:rPr>
              <a:t>шкільнї</a:t>
            </a: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Aharoni" pitchFamily="2" charset="-79"/>
              </a:rPr>
              <a:t> бібліотеки Борівської </a:t>
            </a: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Aharoni" pitchFamily="2" charset="-79"/>
              </a:rPr>
              <a:t>ЗОШ І-ІІІ ступенів імені Сергія Закори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Cambria" pitchFamily="18" charset="0"/>
              <a:cs typeface="Aharoni" pitchFamily="2" charset="-79"/>
            </a:endParaRPr>
          </a:p>
        </p:txBody>
      </p:sp>
      <p:pic>
        <p:nvPicPr>
          <p:cNvPr id="8" name="Рисунок 7" descr="Результат пошуку зображень за запитом &quot;правила здоровья для детей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2133600" cy="196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ШБ і здоров'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472" y="0"/>
            <a:ext cx="6638544" cy="3154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913" y="159025"/>
            <a:ext cx="7328452" cy="1298713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Акція </a:t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err="1" smtClean="0">
                <a:solidFill>
                  <a:srgbClr val="7030A0"/>
                </a:solidFill>
              </a:rPr>
              <a:t>“Подаруй</a:t>
            </a:r>
            <a:r>
              <a:rPr lang="uk-UA" dirty="0" smtClean="0">
                <a:solidFill>
                  <a:srgbClr val="7030A0"/>
                </a:solidFill>
              </a:rPr>
              <a:t> бібліотеці </a:t>
            </a:r>
            <a:r>
              <a:rPr lang="uk-UA" dirty="0" err="1" smtClean="0">
                <a:solidFill>
                  <a:srgbClr val="7030A0"/>
                </a:solidFill>
              </a:rPr>
              <a:t>книгу”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1" name="Picture 3" descr="F:\Фотоматериалы\2017-2018 фото\місячник\выставка\Фото06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064" y="1587500"/>
            <a:ext cx="4754880" cy="45259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58384" y="1664208"/>
            <a:ext cx="1901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Подарунки, зроблені від щирого серця, поповнили бібліотечний фонд шкільної бібліотеки і стали приємним сюрпризом для читачів.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Відеомандрівка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6700" dirty="0" err="1" smtClean="0">
                <a:solidFill>
                  <a:srgbClr val="FF0000"/>
                </a:solidFill>
              </a:rPr>
              <a:t>”Азбука</a:t>
            </a:r>
            <a:r>
              <a:rPr lang="uk-UA" sz="6700" dirty="0" smtClean="0">
                <a:solidFill>
                  <a:srgbClr val="FF0000"/>
                </a:solidFill>
              </a:rPr>
              <a:t> здоров</a:t>
            </a:r>
            <a:r>
              <a:rPr lang="en-US" sz="6700" dirty="0" smtClean="0">
                <a:solidFill>
                  <a:srgbClr val="FF0000"/>
                </a:solidFill>
              </a:rPr>
              <a:t>’</a:t>
            </a:r>
            <a:r>
              <a:rPr lang="uk-UA" sz="6700" dirty="0" smtClean="0">
                <a:solidFill>
                  <a:srgbClr val="FF0000"/>
                </a:solidFill>
              </a:rPr>
              <a:t>я”</a:t>
            </a:r>
            <a:endParaRPr lang="ru-RU" sz="6700" dirty="0">
              <a:solidFill>
                <a:srgbClr val="FF0000"/>
              </a:solidFill>
            </a:endParaRPr>
          </a:p>
        </p:txBody>
      </p:sp>
      <p:pic>
        <p:nvPicPr>
          <p:cNvPr id="5123" name="Picture 3" descr="F:\Фотоматериалы\2017-2018 фото\місячник\1класс\IMG_69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71" y="1390838"/>
            <a:ext cx="3115751" cy="2465545"/>
          </a:xfrm>
          <a:prstGeom prst="rect">
            <a:avLst/>
          </a:prstGeom>
          <a:noFill/>
        </p:spPr>
      </p:pic>
      <p:pic>
        <p:nvPicPr>
          <p:cNvPr id="8" name="Picture 4" descr="F:\Фотоматериалы\2017-2018 фото\місячник\1класс\IMG_6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5409" y="3816626"/>
            <a:ext cx="3314898" cy="2503335"/>
          </a:xfrm>
          <a:prstGeom prst="rect">
            <a:avLst/>
          </a:prstGeom>
          <a:noFill/>
        </p:spPr>
      </p:pic>
      <p:pic>
        <p:nvPicPr>
          <p:cNvPr id="9" name="Picture 4" descr="F:\Фотоматериалы\2017-2018 фото\місячник\1класс\IMG_69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014" y="4011964"/>
            <a:ext cx="3231840" cy="23957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50365" y="1378226"/>
            <a:ext cx="35383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Першокласники</a:t>
            </a:r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uk-UA" sz="2000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  захопленням та цікавістю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подивилися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мультфільм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 те, як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дотримуватися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режим дня,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зарядку, як правильно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харчуватися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err="1" smtClean="0">
                <a:solidFill>
                  <a:schemeClr val="accent2"/>
                </a:solidFill>
              </a:rPr>
              <a:t>Анкетування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«Здоровий </a:t>
            </a:r>
            <a:r>
              <a:rPr lang="ru-RU" dirty="0" err="1" smtClean="0">
                <a:solidFill>
                  <a:schemeClr val="accent2"/>
                </a:solidFill>
              </a:rPr>
              <a:t>спосіб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життя</a:t>
            </a:r>
            <a:r>
              <a:rPr lang="ru-RU" dirty="0" smtClean="0">
                <a:solidFill>
                  <a:schemeClr val="accent2"/>
                </a:solidFill>
              </a:rPr>
              <a:t>»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F:\Фотоматериалы\2017-2018 фото\Уроки про Здоровий спосіб життя\IMG_67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791" y="3591339"/>
            <a:ext cx="4863548" cy="27697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39687" y="1232452"/>
            <a:ext cx="57183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таршокласники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взяли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участь в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анкетуванні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 знаю про здоровий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?»,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відповідали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складні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здорового способу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хвороб та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інфекцій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ВІЛ/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СНІДу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адміністративної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кримінальної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відповідального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Бібліотечний урок </a:t>
            </a:r>
            <a:br>
              <a:rPr lang="uk-UA" dirty="0" smtClean="0"/>
            </a:br>
            <a:r>
              <a:rPr lang="uk-UA" dirty="0" err="1" smtClean="0">
                <a:solidFill>
                  <a:srgbClr val="00B0F0"/>
                </a:solidFill>
              </a:rPr>
              <a:t>“Мандрівка</a:t>
            </a:r>
            <a:r>
              <a:rPr lang="uk-UA" dirty="0" smtClean="0">
                <a:solidFill>
                  <a:srgbClr val="00B0F0"/>
                </a:solidFill>
              </a:rPr>
              <a:t> в країну здоров</a:t>
            </a:r>
            <a:r>
              <a:rPr lang="en-US" dirty="0" smtClean="0">
                <a:solidFill>
                  <a:srgbClr val="00B0F0"/>
                </a:solidFill>
              </a:rPr>
              <a:t>’</a:t>
            </a:r>
            <a:r>
              <a:rPr lang="uk-UA" dirty="0" smtClean="0">
                <a:solidFill>
                  <a:srgbClr val="00B0F0"/>
                </a:solidFill>
              </a:rPr>
              <a:t>я”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171" name="Picture 3" descr="F:\Фотоматериалы\2017-2018 фото\місячник\4класс\IMG_67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183" y="1245704"/>
            <a:ext cx="3447585" cy="2375319"/>
          </a:xfrm>
          <a:prstGeom prst="rect">
            <a:avLst/>
          </a:prstGeom>
          <a:noFill/>
        </p:spPr>
      </p:pic>
      <p:pic>
        <p:nvPicPr>
          <p:cNvPr id="7" name="Picture 4" descr="F:\Фотоматериалы\2017-2018 фото\місячник\4класс\IMG_6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504" y="3750365"/>
            <a:ext cx="3438144" cy="2545978"/>
          </a:xfrm>
          <a:prstGeom prst="rect">
            <a:avLst/>
          </a:prstGeom>
          <a:noFill/>
        </p:spPr>
      </p:pic>
      <p:pic>
        <p:nvPicPr>
          <p:cNvPr id="8" name="Picture 2" descr="F:\Фотоматериалы\2017-2018 фото\місячник\4класс\IMG_67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3703" y="3763618"/>
            <a:ext cx="2983595" cy="251738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950208" y="1115568"/>
            <a:ext cx="35107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Учні   відправилися  в мандрівку  в країну здоров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на казковому  потязі, який  робив зупинки на станціях «Руки», «Зуби», «Очі» , «Здоров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ячок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  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дізнались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себе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корисної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правила гігієни.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Тест «Здорового способу </a:t>
            </a:r>
            <a:r>
              <a:rPr lang="ru-RU" dirty="0" err="1" smtClean="0"/>
              <a:t>життя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 descr="F:\Фотоматериалы\2017-2018 фото\Уроки про Здоровий спосіб життя\IMG_67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82" y="1205949"/>
            <a:ext cx="4638261" cy="47177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87618" y="1484243"/>
            <a:ext cx="22263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учням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легкістю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потрібну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про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те,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вміють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вони вести здоровий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Теоретичний урок і презентація</a:t>
            </a:r>
            <a:br>
              <a:rPr lang="uk-UA" dirty="0" smtClean="0"/>
            </a:br>
            <a:r>
              <a:rPr lang="uk-UA" sz="4400" dirty="0" err="1" smtClean="0">
                <a:solidFill>
                  <a:srgbClr val="C00000"/>
                </a:solidFill>
              </a:rPr>
              <a:t>“Корисні</a:t>
            </a:r>
            <a:r>
              <a:rPr lang="uk-UA" sz="4400" dirty="0" smtClean="0">
                <a:solidFill>
                  <a:srgbClr val="C00000"/>
                </a:solidFill>
              </a:rPr>
              <a:t> та </a:t>
            </a:r>
            <a:r>
              <a:rPr lang="uk-UA" sz="4400" dirty="0" err="1" smtClean="0">
                <a:solidFill>
                  <a:srgbClr val="C00000"/>
                </a:solidFill>
              </a:rPr>
              <a:t>шкідливи</a:t>
            </a:r>
            <a:r>
              <a:rPr lang="uk-UA" sz="4400" dirty="0" smtClean="0">
                <a:solidFill>
                  <a:srgbClr val="C00000"/>
                </a:solidFill>
              </a:rPr>
              <a:t> </a:t>
            </a:r>
            <a:r>
              <a:rPr lang="uk-UA" sz="4400" dirty="0" err="1" smtClean="0">
                <a:solidFill>
                  <a:srgbClr val="C00000"/>
                </a:solidFill>
              </a:rPr>
              <a:t>продукти”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6151" name="Picture 7" descr="F:\Фотоматериалы\2017-2018 фото\місячник\2-3клас\IMG_68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33" y="1324423"/>
            <a:ext cx="3402923" cy="1975368"/>
          </a:xfrm>
          <a:prstGeom prst="rect">
            <a:avLst/>
          </a:prstGeom>
          <a:noFill/>
        </p:spPr>
      </p:pic>
      <p:pic>
        <p:nvPicPr>
          <p:cNvPr id="17" name="Picture 2" descr="F:\Фотоматериалы\2017-2018 фото\місячник\2-3клас\IMG_68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6470" y="4452732"/>
            <a:ext cx="2806280" cy="1930312"/>
          </a:xfrm>
          <a:prstGeom prst="rect">
            <a:avLst/>
          </a:prstGeom>
          <a:noFill/>
        </p:spPr>
      </p:pic>
      <p:pic>
        <p:nvPicPr>
          <p:cNvPr id="18" name="Picture 2" descr="F:\Фотоматериалы\2017-2018 фото\місячник\2-3клас\IMG_68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140" y="4479235"/>
            <a:ext cx="2871216" cy="1922096"/>
          </a:xfrm>
          <a:prstGeom prst="rect">
            <a:avLst/>
          </a:prstGeom>
          <a:noFill/>
        </p:spPr>
      </p:pic>
      <p:pic>
        <p:nvPicPr>
          <p:cNvPr id="20" name="Picture 8" descr="F:\Фотоматериалы\2017-2018 фото\місячник\2-3клас\IMG_68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9235" y="1339529"/>
            <a:ext cx="2750091" cy="188074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574" y="3366052"/>
            <a:ext cx="70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 говорили про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корисні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шкідливі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овочі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фрукти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молочні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мучні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чилися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вибирати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корисну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їжу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правильно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відповідати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малювали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малюнки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запам'ятали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правильно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харчуватися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обирати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корисні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вони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здоровими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066544"/>
          </a:xfrm>
        </p:spPr>
        <p:txBody>
          <a:bodyPr>
            <a:normAutofit/>
          </a:bodyPr>
          <a:lstStyle/>
          <a:p>
            <a:r>
              <a:rPr lang="uk-UA" sz="5400" dirty="0" smtClean="0"/>
              <a:t>Інтелектуальна гра </a:t>
            </a:r>
            <a:br>
              <a:rPr lang="uk-UA" sz="5400" dirty="0" smtClean="0"/>
            </a:br>
            <a:r>
              <a:rPr lang="uk-UA" sz="4000" dirty="0" err="1" smtClean="0">
                <a:solidFill>
                  <a:srgbClr val="FF0000"/>
                </a:solidFill>
              </a:rPr>
              <a:t>”Обери</a:t>
            </a:r>
            <a:r>
              <a:rPr lang="uk-UA" sz="4000" dirty="0" smtClean="0">
                <a:solidFill>
                  <a:srgbClr val="FF0000"/>
                </a:solidFill>
              </a:rPr>
              <a:t> здоровий спосіб </a:t>
            </a:r>
            <a:r>
              <a:rPr lang="uk-UA" sz="4000" dirty="0" err="1" smtClean="0">
                <a:solidFill>
                  <a:srgbClr val="FF0000"/>
                </a:solidFill>
              </a:rPr>
              <a:t>життя”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F:\Фотоматериалы\2017-2018 фото\місячник\9класс\IMG_7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638" y="1842052"/>
            <a:ext cx="3278745" cy="2133600"/>
          </a:xfrm>
          <a:prstGeom prst="rect">
            <a:avLst/>
          </a:prstGeom>
          <a:noFill/>
        </p:spPr>
      </p:pic>
      <p:pic>
        <p:nvPicPr>
          <p:cNvPr id="7" name="Picture 2" descr="F:\Фотоматериалы\2017-2018 фото\місячник\9класс\IMG_7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9721" y="1907784"/>
            <a:ext cx="3033424" cy="2094374"/>
          </a:xfrm>
          <a:prstGeom prst="rect">
            <a:avLst/>
          </a:prstGeom>
          <a:noFill/>
        </p:spPr>
      </p:pic>
      <p:pic>
        <p:nvPicPr>
          <p:cNvPr id="8" name="Picture 3" descr="F:\Фотоматериалы\2017-2018 фото\місячник\9класс\IMG_7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990" y="4187687"/>
            <a:ext cx="2568801" cy="20938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10128" y="4276165"/>
            <a:ext cx="40050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здоровою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радісною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треба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боятися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бактерій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вірусів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канцерогенів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самої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себе,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помилкових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думок,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нездорового способу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Про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вели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размову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dirty="0" smtClean="0"/>
              <a:t>Круглий стіл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”Твоє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здоров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я в твоїх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руках”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6" name="Picture 4" descr="F:\Фотоматериалы\2017-2018 фото\місячник\6класс\IMG_69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886" y="1396249"/>
            <a:ext cx="3243236" cy="2579403"/>
          </a:xfrm>
          <a:prstGeom prst="rect">
            <a:avLst/>
          </a:prstGeom>
          <a:noFill/>
        </p:spPr>
      </p:pic>
      <p:pic>
        <p:nvPicPr>
          <p:cNvPr id="11" name="Picture 2" descr="F:\Фотоматериалы\2017-2018 фото\місячник\6класс\IMG_6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8072" y="1439186"/>
            <a:ext cx="3134651" cy="2456953"/>
          </a:xfrm>
          <a:prstGeom prst="rect">
            <a:avLst/>
          </a:prstGeom>
          <a:noFill/>
        </p:spPr>
      </p:pic>
      <p:pic>
        <p:nvPicPr>
          <p:cNvPr id="12" name="Picture 2" descr="F:\Фотоматериалы\2017-2018 фото\місячник\6класс\IMG_69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5896" y="4063803"/>
            <a:ext cx="3273287" cy="23078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1061" y="4041913"/>
            <a:ext cx="35250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Разом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вчителем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основ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бібліотекарем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взяли участь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засіданні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круглого столу, де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розповіли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режиму дня,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раціональне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фізичну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культуру,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гігієни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шкідливих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звичок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доброзичливе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оточуючих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557" y="0"/>
            <a:ext cx="8579987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Конкурс – вікторина </a:t>
            </a:r>
            <a:br>
              <a:rPr lang="uk-UA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”</a:t>
            </a:r>
            <a:r>
              <a:rPr lang="uk-UA" smtClean="0">
                <a:solidFill>
                  <a:srgbClr val="C00000"/>
                </a:solidFill>
              </a:rPr>
              <a:t>У здоровому </a:t>
            </a:r>
            <a:r>
              <a:rPr lang="uk-UA" dirty="0" smtClean="0">
                <a:solidFill>
                  <a:srgbClr val="C00000"/>
                </a:solidFill>
              </a:rPr>
              <a:t>тілі – здоровий </a:t>
            </a:r>
            <a:r>
              <a:rPr lang="uk-UA" dirty="0" err="1" smtClean="0">
                <a:solidFill>
                  <a:srgbClr val="C00000"/>
                </a:solidFill>
              </a:rPr>
              <a:t>дух”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218" name="Picture 2" descr="F:\Фотоматериалы\2017-2018 фото\місячник\5класс\IMG_68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323" y="1261237"/>
            <a:ext cx="3726054" cy="2487803"/>
          </a:xfrm>
          <a:prstGeom prst="rect">
            <a:avLst/>
          </a:prstGeom>
          <a:noFill/>
        </p:spPr>
      </p:pic>
      <p:pic>
        <p:nvPicPr>
          <p:cNvPr id="5" name="Picture 6" descr="F:\Фотоматериалы\2017-2018 фото\місячник\5класс\IMG_6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2816" y="3964941"/>
            <a:ext cx="3163824" cy="2490724"/>
          </a:xfrm>
          <a:prstGeom prst="rect">
            <a:avLst/>
          </a:prstGeom>
          <a:noFill/>
        </p:spPr>
      </p:pic>
      <p:pic>
        <p:nvPicPr>
          <p:cNvPr id="6" name="Picture 2" descr="F:\Фотоматериалы\2017-2018 фото\місячник\5класс\IMG_6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4815" y="1261872"/>
            <a:ext cx="3173265" cy="254203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7323" y="3882887"/>
            <a:ext cx="365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усвідомили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шкідливі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звички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	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недотримання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здорового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способу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шкодять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здоров'ю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призводять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 хвороб,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депресій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деградації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мрій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"/>
            <a:ext cx="8229600" cy="129871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Презентація </a:t>
            </a:r>
            <a:br>
              <a:rPr lang="uk-UA" dirty="0" smtClean="0"/>
            </a:br>
            <a:r>
              <a:rPr lang="uk-UA" dirty="0" err="1" smtClean="0"/>
              <a:t>“Здоровим</a:t>
            </a:r>
            <a:r>
              <a:rPr lang="uk-UA" dirty="0" smtClean="0"/>
              <a:t> бути </a:t>
            </a:r>
            <a:r>
              <a:rPr lang="uk-UA" dirty="0" err="1" smtClean="0"/>
              <a:t>здорово”</a:t>
            </a:r>
            <a:r>
              <a:rPr lang="uk-UA" dirty="0" smtClean="0"/>
              <a:t>!</a:t>
            </a:r>
            <a:endParaRPr lang="ru-RU" dirty="0"/>
          </a:p>
        </p:txBody>
      </p:sp>
      <p:pic>
        <p:nvPicPr>
          <p:cNvPr id="8196" name="Picture 4" descr="F:\Фотоматериалы\2017-2018 фото\місячник\5класс\IMG_67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1104" y="1404620"/>
            <a:ext cx="3182112" cy="3882997"/>
          </a:xfrm>
          <a:prstGeom prst="rect">
            <a:avLst/>
          </a:prstGeom>
          <a:noFill/>
        </p:spPr>
      </p:pic>
      <p:pic>
        <p:nvPicPr>
          <p:cNvPr id="11" name="Picture 5" descr="F:\Фотоматериалы\2017-2018 фото\місячник\5класс\IMG_6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167" y="1386333"/>
            <a:ext cx="3959649" cy="39277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79443" y="5300870"/>
            <a:ext cx="6042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зусилля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Замінити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нічим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356992"/>
            <a:ext cx="3096344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0000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Ми за здоровий </a:t>
            </a:r>
            <a:r>
              <a:rPr lang="ru-RU" sz="8000" dirty="0" err="1" smtClean="0">
                <a:solidFill>
                  <a:srgbClr val="FF0000"/>
                </a:solidFill>
              </a:rPr>
              <a:t>спосіб</a:t>
            </a:r>
            <a:r>
              <a:rPr lang="ru-RU" sz="8000" dirty="0" smtClean="0">
                <a:solidFill>
                  <a:srgbClr val="FF0000"/>
                </a:solidFill>
              </a:rPr>
              <a:t> </a:t>
            </a:r>
            <a:r>
              <a:rPr lang="ru-RU" sz="8000" dirty="0" err="1" smtClean="0">
                <a:solidFill>
                  <a:srgbClr val="FF0000"/>
                </a:solidFill>
              </a:rPr>
              <a:t>життя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4241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Дискусії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100" dirty="0" smtClean="0"/>
              <a:t>«Ваше </a:t>
            </a:r>
            <a:r>
              <a:rPr lang="ru-RU" sz="3100" dirty="0" err="1" smtClean="0"/>
              <a:t>відношення</a:t>
            </a:r>
            <a:r>
              <a:rPr lang="ru-RU" sz="3100" dirty="0" smtClean="0"/>
              <a:t> до </a:t>
            </a:r>
            <a:r>
              <a:rPr lang="ru-RU" sz="3100" dirty="0" err="1" smtClean="0"/>
              <a:t>алкоголізму,тютюнопаління</a:t>
            </a:r>
            <a:r>
              <a:rPr lang="ru-RU" sz="3100" dirty="0" smtClean="0"/>
              <a:t> </a:t>
            </a:r>
            <a:r>
              <a:rPr lang="ru-RU" sz="3100" dirty="0" err="1" smtClean="0"/>
              <a:t>і</a:t>
            </a:r>
            <a:r>
              <a:rPr lang="ru-RU" sz="3100" dirty="0" smtClean="0"/>
              <a:t> </a:t>
            </a:r>
            <a:r>
              <a:rPr lang="ru-RU" sz="3100" dirty="0" err="1" smtClean="0"/>
              <a:t>наркотиків</a:t>
            </a:r>
            <a:r>
              <a:rPr lang="ru-RU" sz="3100" dirty="0" smtClean="0"/>
              <a:t>»</a:t>
            </a:r>
            <a:endParaRPr lang="ru-RU" sz="3100" dirty="0"/>
          </a:p>
        </p:txBody>
      </p:sp>
      <p:pic>
        <p:nvPicPr>
          <p:cNvPr id="1026" name="Picture 2" descr="F:\Фотоматериалы\2017-2018 фото\місячник\9класс\IMG_7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515" y="1426464"/>
            <a:ext cx="3677286" cy="3438144"/>
          </a:xfrm>
          <a:prstGeom prst="rect">
            <a:avLst/>
          </a:prstGeom>
          <a:noFill/>
        </p:spPr>
      </p:pic>
      <p:pic>
        <p:nvPicPr>
          <p:cNvPr id="5" name="Picture 2" descr="F:\Фотоматериалы\2017-2018 фото\місячник\9класс\IMG_7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511" y="1477772"/>
            <a:ext cx="3154977" cy="34599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1792" y="4901184"/>
            <a:ext cx="6437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Вкотре учні </a:t>
            </a:r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переконалися </a:t>
            </a:r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тому, що здоров'я людини є найцінніший скарб  в наших </a:t>
            </a:r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руках. Школярі </a:t>
            </a:r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показали в ході дискусії свої знання з питань збереження, зміцнення та покращення здоров'я. 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rgbClr val="00B050"/>
                </a:solidFill>
              </a:rPr>
              <a:t>Конференція”Здоровим</a:t>
            </a:r>
            <a:r>
              <a:rPr lang="uk-UA" dirty="0" smtClean="0">
                <a:solidFill>
                  <a:srgbClr val="00B050"/>
                </a:solidFill>
              </a:rPr>
              <a:t> бути модно, стильно і красиво </a:t>
            </a:r>
            <a:r>
              <a:rPr lang="uk-UA" dirty="0" smtClean="0"/>
              <a:t>”</a:t>
            </a:r>
            <a:endParaRPr lang="ru-RU" dirty="0"/>
          </a:p>
        </p:txBody>
      </p:sp>
      <p:pic>
        <p:nvPicPr>
          <p:cNvPr id="4101" name="Picture 5" descr="F:\Фотоматериалы\2017-2018 фото\місячник\7-8\IMG_69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860" y="1221741"/>
            <a:ext cx="2888975" cy="2131059"/>
          </a:xfrm>
          <a:prstGeom prst="rect">
            <a:avLst/>
          </a:prstGeom>
          <a:noFill/>
        </p:spPr>
      </p:pic>
      <p:pic>
        <p:nvPicPr>
          <p:cNvPr id="12" name="Picture 2" descr="F:\Фотоматериалы\2017-2018 фото\місячник\7-8\IMG_6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0209" y="1261873"/>
            <a:ext cx="2940921" cy="2104180"/>
          </a:xfrm>
          <a:prstGeom prst="rect">
            <a:avLst/>
          </a:prstGeom>
          <a:noFill/>
        </p:spPr>
      </p:pic>
      <p:pic>
        <p:nvPicPr>
          <p:cNvPr id="13" name="Picture 3" descr="F:\Фотоматериалы\2017-2018 фото\місячник\7-8\IMG_69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3912" y="4439478"/>
            <a:ext cx="3131225" cy="1961323"/>
          </a:xfrm>
          <a:prstGeom prst="rect">
            <a:avLst/>
          </a:prstGeom>
          <a:noFill/>
        </p:spPr>
      </p:pic>
      <p:pic>
        <p:nvPicPr>
          <p:cNvPr id="14" name="Picture 2" descr="F:\Фотоматериалы\2017-2018 фото\місячник\7-8\IMG_69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3217" y="4465983"/>
            <a:ext cx="2968487" cy="196132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6835" y="3313042"/>
            <a:ext cx="64405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час 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конференції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обговорювали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теми:  «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Погані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звички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руйнують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»; «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Шкідливий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 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паління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»; </a:t>
            </a:r>
            <a:r>
              <a:rPr lang="uk-UA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«Наркоманія. СНІД, Алкоголізм..» ;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Вітаміни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нашому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отримали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масу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дізнались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себе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корисної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Побажання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err="1" smtClean="0"/>
              <a:t>Хто</a:t>
            </a:r>
            <a:r>
              <a:rPr lang="ru-RU" dirty="0" smtClean="0"/>
              <a:t> здоровий, той </a:t>
            </a:r>
            <a:r>
              <a:rPr lang="ru-RU" dirty="0" err="1" smtClean="0"/>
              <a:t>сміється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Все </a:t>
            </a:r>
            <a:r>
              <a:rPr lang="ru-RU" dirty="0" err="1" smtClean="0"/>
              <a:t>йому</a:t>
            </a:r>
            <a:r>
              <a:rPr lang="ru-RU" dirty="0" smtClean="0"/>
              <a:t> в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вдається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долає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вершини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smtClean="0"/>
              <a:t>ж </a:t>
            </a:r>
            <a:r>
              <a:rPr lang="ru-RU" dirty="0" err="1" smtClean="0"/>
              <a:t>чудово</a:t>
            </a:r>
            <a:r>
              <a:rPr lang="ru-RU" dirty="0" smtClean="0"/>
              <a:t> для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Хто</a:t>
            </a:r>
            <a:r>
              <a:rPr lang="ru-RU" dirty="0" smtClean="0"/>
              <a:t> здоровий, той не плаче,</a:t>
            </a:r>
          </a:p>
          <a:p>
            <a:pPr>
              <a:buNone/>
            </a:pPr>
            <a:r>
              <a:rPr lang="ru-RU" dirty="0" err="1" smtClean="0"/>
              <a:t>Жде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 </a:t>
            </a:r>
            <a:r>
              <a:rPr lang="ru-RU" dirty="0" err="1" smtClean="0"/>
              <a:t>житті</a:t>
            </a:r>
            <a:r>
              <a:rPr lang="ru-RU" dirty="0" smtClean="0"/>
              <a:t> удача,</a:t>
            </a:r>
          </a:p>
          <a:p>
            <a:pPr>
              <a:buNone/>
            </a:pP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уміє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err="1" smtClean="0"/>
              <a:t>Вчитись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відпочивати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здоров’я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прекрасно,</a:t>
            </a:r>
          </a:p>
          <a:p>
            <a:pPr>
              <a:buNone/>
            </a:pPr>
            <a:r>
              <a:rPr lang="ru-RU" dirty="0" smtClean="0"/>
              <a:t>Здорово, </a:t>
            </a:r>
            <a:r>
              <a:rPr lang="ru-RU" dirty="0" err="1" smtClean="0"/>
              <a:t>чудово</a:t>
            </a:r>
            <a:r>
              <a:rPr lang="ru-RU" dirty="0" smtClean="0"/>
              <a:t>, ясно.</a:t>
            </a:r>
          </a:p>
          <a:p>
            <a:pPr>
              <a:buNone/>
            </a:pPr>
            <a:r>
              <a:rPr lang="ru-RU" dirty="0" smtClean="0"/>
              <a:t>І </a:t>
            </a:r>
            <a:r>
              <a:rPr lang="ru-RU" dirty="0" err="1" smtClean="0"/>
              <a:t>доступні</a:t>
            </a:r>
            <a:r>
              <a:rPr lang="ru-RU" dirty="0" smtClean="0"/>
              <a:t> для </a:t>
            </a:r>
            <a:r>
              <a:rPr lang="ru-RU" dirty="0" err="1" smtClean="0"/>
              <a:t>людини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Всі</a:t>
            </a:r>
            <a:r>
              <a:rPr lang="ru-RU" dirty="0" smtClean="0"/>
              <a:t> дороги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стежини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Результат пошуку зображень за запитом &quot;правила здоровья для детей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2271" y="2988099"/>
            <a:ext cx="2834641" cy="309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езультат пошуку зображень за запитом &quot;правила здоровья для детей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48" y="-1"/>
            <a:ext cx="6864626" cy="648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8053"/>
            <a:ext cx="8229600" cy="2637182"/>
          </a:xfrm>
        </p:spPr>
        <p:txBody>
          <a:bodyPr>
            <a:normAutofit/>
          </a:bodyPr>
          <a:lstStyle/>
          <a:p>
            <a:pPr fontAlgn="base"/>
            <a:r>
              <a:rPr lang="ru-RU" sz="4000" b="0" dirty="0" err="1" smtClean="0">
                <a:solidFill>
                  <a:srgbClr val="FF0000"/>
                </a:solidFill>
              </a:rPr>
              <a:t>Єдина</a:t>
            </a:r>
            <a:r>
              <a:rPr lang="ru-RU" sz="4000" b="0" dirty="0" smtClean="0">
                <a:solidFill>
                  <a:srgbClr val="FF0000"/>
                </a:solidFill>
              </a:rPr>
              <a:t> краса – </a:t>
            </a:r>
            <a:r>
              <a:rPr lang="ru-RU" sz="4000" b="0" dirty="0" err="1" smtClean="0">
                <a:solidFill>
                  <a:srgbClr val="FF0000"/>
                </a:solidFill>
              </a:rPr>
              <a:t>це</a:t>
            </a:r>
            <a:r>
              <a:rPr lang="ru-RU" sz="4000" b="0" dirty="0" smtClean="0">
                <a:solidFill>
                  <a:srgbClr val="FF0000"/>
                </a:solidFill>
              </a:rPr>
              <a:t> </a:t>
            </a:r>
            <a:r>
              <a:rPr lang="ru-RU" sz="4000" b="0" dirty="0" err="1" smtClean="0">
                <a:solidFill>
                  <a:srgbClr val="FF0000"/>
                </a:solidFill>
              </a:rPr>
              <a:t>здоров’я</a:t>
            </a:r>
            <a:r>
              <a:rPr lang="ru-RU" sz="4000" b="0" dirty="0" smtClean="0">
                <a:solidFill>
                  <a:srgbClr val="FF0000"/>
                </a:solidFill>
              </a:rPr>
              <a:t>. </a:t>
            </a:r>
            <a:r>
              <a:rPr lang="ru-RU" sz="4000" b="0" dirty="0" smtClean="0">
                <a:solidFill>
                  <a:srgbClr val="FF0000"/>
                </a:solidFill>
              </a:rPr>
              <a:t/>
            </a:r>
            <a:br>
              <a:rPr lang="ru-RU" sz="4000" b="0" dirty="0" smtClean="0">
                <a:solidFill>
                  <a:srgbClr val="FF0000"/>
                </a:solidFill>
              </a:rPr>
            </a:br>
            <a:r>
              <a:rPr lang="ru-RU" sz="2000" b="0" dirty="0" smtClean="0">
                <a:solidFill>
                  <a:srgbClr val="FF0000"/>
                </a:solidFill>
              </a:rPr>
              <a:t>Генрих </a:t>
            </a:r>
            <a:r>
              <a:rPr lang="ru-RU" sz="2000" b="0" dirty="0" smtClean="0">
                <a:solidFill>
                  <a:srgbClr val="FF0000"/>
                </a:solidFill>
              </a:rPr>
              <a:t>Гейне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 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192696"/>
            <a:ext cx="6940274" cy="4920767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err="1" smtClean="0"/>
              <a:t>Завданнями</a:t>
            </a:r>
            <a:r>
              <a:rPr lang="ru-RU" sz="2000" dirty="0" smtClean="0"/>
              <a:t> </a:t>
            </a:r>
            <a:r>
              <a:rPr lang="ru-RU" sz="2000" dirty="0" err="1" smtClean="0"/>
              <a:t>Всеукраїнського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місячника</a:t>
            </a:r>
            <a:r>
              <a:rPr lang="ru-RU" sz="2000" dirty="0" smtClean="0"/>
              <a:t> </a:t>
            </a:r>
            <a:r>
              <a:rPr lang="ru-RU" sz="2000" dirty="0" err="1" smtClean="0"/>
              <a:t>шкільних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бібліотек</a:t>
            </a:r>
            <a:r>
              <a:rPr lang="ru-RU" sz="2000" dirty="0" smtClean="0"/>
              <a:t> </a:t>
            </a:r>
            <a:r>
              <a:rPr lang="ru-RU" sz="2000" dirty="0" smtClean="0"/>
              <a:t>«</a:t>
            </a:r>
            <a:r>
              <a:rPr lang="ru-RU" sz="2000" dirty="0" err="1" smtClean="0"/>
              <a:t>Шкільна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бібліотека</a:t>
            </a:r>
            <a:r>
              <a:rPr lang="ru-RU" sz="2000" dirty="0" smtClean="0"/>
              <a:t> - за здоровий </a:t>
            </a:r>
            <a:r>
              <a:rPr lang="ru-RU" sz="2000" dirty="0" err="1" smtClean="0"/>
              <a:t>спосіб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»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uk-UA" sz="2000" dirty="0" smtClean="0"/>
              <a:t>с</a:t>
            </a:r>
            <a:r>
              <a:rPr lang="uk-UA" sz="2000" dirty="0" smtClean="0"/>
              <a:t>прияння реалізації основних пріоритетів Нової української школи, зокрема:</a:t>
            </a:r>
          </a:p>
          <a:p>
            <a:pPr algn="just">
              <a:buNone/>
            </a:pPr>
            <a:r>
              <a:rPr lang="uk-UA" sz="2000" dirty="0" smtClean="0"/>
              <a:t> - формування в учнів уміння розумно та раціонально користуватися природними ресурсами;</a:t>
            </a:r>
          </a:p>
          <a:p>
            <a:pPr algn="just"/>
            <a:r>
              <a:rPr lang="uk-UA" sz="2000" dirty="0" smtClean="0"/>
              <a:t>у</a:t>
            </a:r>
            <a:r>
              <a:rPr lang="uk-UA" sz="2000" dirty="0" smtClean="0"/>
              <a:t>свідомлення ролі навколишнього середовища для життя і </a:t>
            </a:r>
            <a:r>
              <a:rPr lang="uk-UA" sz="2000" dirty="0" err="1" smtClean="0"/>
              <a:t>здоровя</a:t>
            </a:r>
            <a:r>
              <a:rPr lang="uk-UA" sz="2000" dirty="0" smtClean="0"/>
              <a:t> людини;</a:t>
            </a:r>
          </a:p>
          <a:p>
            <a:pPr algn="just"/>
            <a:r>
              <a:rPr lang="uk-UA" sz="2000" dirty="0" smtClean="0"/>
              <a:t>з</a:t>
            </a:r>
            <a:r>
              <a:rPr lang="uk-UA" sz="2000" smtClean="0"/>
              <a:t>датність </a:t>
            </a:r>
            <a:r>
              <a:rPr lang="uk-UA" sz="2000" dirty="0" smtClean="0"/>
              <a:t>і бажання дотримуватися здорового способу життя.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9751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Мета </a:t>
            </a:r>
            <a:r>
              <a:rPr lang="ru-RU" sz="2800" dirty="0" err="1" smtClean="0"/>
              <a:t>Всеукраїнського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місячника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</a:t>
            </a:r>
            <a:r>
              <a:rPr lang="ru-RU" sz="2800" dirty="0" err="1" smtClean="0"/>
              <a:t>гаслом</a:t>
            </a:r>
            <a:r>
              <a:rPr lang="ru-RU" sz="2800" dirty="0" smtClean="0"/>
              <a:t> </a:t>
            </a:r>
            <a:r>
              <a:rPr lang="ru-RU" sz="2800" dirty="0" smtClean="0"/>
              <a:t> </a:t>
            </a:r>
            <a:r>
              <a:rPr lang="ru-RU" sz="2800" dirty="0" smtClean="0"/>
              <a:t>«</a:t>
            </a:r>
            <a:r>
              <a:rPr lang="ru-RU" sz="2800" dirty="0" err="1" smtClean="0"/>
              <a:t>Шкільна</a:t>
            </a:r>
            <a:r>
              <a:rPr lang="ru-RU" sz="2800" dirty="0" smtClean="0"/>
              <a:t> </a:t>
            </a:r>
            <a:r>
              <a:rPr lang="ru-RU" sz="2800" dirty="0" err="1" smtClean="0"/>
              <a:t>бібліотека</a:t>
            </a:r>
            <a:r>
              <a:rPr lang="ru-RU" sz="2800" dirty="0" smtClean="0"/>
              <a:t> – за </a:t>
            </a:r>
            <a:r>
              <a:rPr lang="ru-RU" sz="2800" dirty="0" err="1" smtClean="0"/>
              <a:t>з</a:t>
            </a:r>
            <a:r>
              <a:rPr lang="uk-UA" sz="2800" dirty="0" err="1" smtClean="0"/>
              <a:t>доровий</a:t>
            </a:r>
            <a:r>
              <a:rPr lang="uk-UA" sz="2800" dirty="0" smtClean="0"/>
              <a:t> спосіб </a:t>
            </a:r>
            <a:r>
              <a:rPr lang="uk-UA" sz="2800" dirty="0" smtClean="0"/>
              <a:t>життя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993392"/>
            <a:ext cx="6904228" cy="457200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2800" dirty="0" err="1" smtClean="0"/>
              <a:t>Ознайомити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учнів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поняттям</a:t>
            </a:r>
            <a:r>
              <a:rPr lang="ru-RU" sz="2800" dirty="0" smtClean="0"/>
              <a:t> “</a:t>
            </a:r>
            <a:r>
              <a:rPr lang="ru-RU" sz="2800" dirty="0" smtClean="0"/>
              <a:t>здоровий </a:t>
            </a:r>
            <a:r>
              <a:rPr lang="ru-RU" sz="2800" dirty="0" err="1" smtClean="0"/>
              <a:t>спосіб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”,</a:t>
            </a:r>
          </a:p>
          <a:p>
            <a:pPr algn="just">
              <a:buFontTx/>
              <a:buChar char="-"/>
            </a:pPr>
            <a:r>
              <a:rPr lang="ru-RU" sz="2800" dirty="0" smtClean="0"/>
              <a:t> </a:t>
            </a:r>
            <a:r>
              <a:rPr lang="ru-RU" sz="2800" dirty="0" err="1" smtClean="0"/>
              <a:t>продовжувати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формувати</a:t>
            </a:r>
            <a:r>
              <a:rPr lang="ru-RU" sz="2800" dirty="0" smtClean="0"/>
              <a:t> в </a:t>
            </a:r>
            <a:r>
              <a:rPr lang="ru-RU" sz="2800" dirty="0" err="1" smtClean="0"/>
              <a:t>учнів</a:t>
            </a:r>
            <a:r>
              <a:rPr lang="ru-RU" sz="2800" dirty="0" smtClean="0"/>
              <a:t> </a:t>
            </a:r>
            <a:r>
              <a:rPr lang="ru-RU" sz="2800" dirty="0" err="1" smtClean="0"/>
              <a:t>активну</a:t>
            </a:r>
            <a:r>
              <a:rPr lang="ru-RU" sz="2800" dirty="0" smtClean="0"/>
              <a:t> </a:t>
            </a:r>
            <a:r>
              <a:rPr lang="ru-RU" sz="2800" dirty="0" err="1" smtClean="0"/>
              <a:t>мотивацію</a:t>
            </a:r>
            <a:r>
              <a:rPr lang="ru-RU" sz="2800" dirty="0" smtClean="0"/>
              <a:t> </a:t>
            </a:r>
            <a:r>
              <a:rPr lang="ru-RU" sz="2800" dirty="0" err="1" smtClean="0"/>
              <a:t>щодо</a:t>
            </a:r>
            <a:r>
              <a:rPr lang="ru-RU" sz="2800" dirty="0" smtClean="0"/>
              <a:t> </a:t>
            </a:r>
            <a:r>
              <a:rPr lang="ru-RU" sz="2800" dirty="0" err="1" smtClean="0"/>
              <a:t>дбайливого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ставлення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власного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здоров’я</a:t>
            </a:r>
            <a:r>
              <a:rPr lang="ru-RU" sz="2800" dirty="0" smtClean="0"/>
              <a:t>,</a:t>
            </a:r>
          </a:p>
          <a:p>
            <a:pPr algn="just">
              <a:buFontTx/>
              <a:buChar char="-"/>
            </a:pPr>
            <a:r>
              <a:rPr lang="ru-RU" sz="2800" dirty="0" smtClean="0"/>
              <a:t> </a:t>
            </a:r>
            <a:r>
              <a:rPr lang="ru-RU" sz="2800" dirty="0" err="1" smtClean="0"/>
              <a:t>в</a:t>
            </a:r>
            <a:r>
              <a:rPr lang="ru-RU" sz="2800" dirty="0" err="1" smtClean="0"/>
              <a:t>иховувати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прагнення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берегти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своє</a:t>
            </a:r>
            <a:r>
              <a:rPr lang="ru-RU" sz="2800" dirty="0" smtClean="0"/>
              <a:t> </a:t>
            </a:r>
            <a:r>
              <a:rPr lang="ru-RU" sz="2800" dirty="0" err="1" smtClean="0"/>
              <a:t>здоров’я</a:t>
            </a:r>
            <a:r>
              <a:rPr lang="ru-RU" sz="2800" dirty="0" smtClean="0"/>
              <a:t>, </a:t>
            </a:r>
            <a:r>
              <a:rPr lang="ru-RU" sz="2800" dirty="0" err="1" smtClean="0"/>
              <a:t>зважаючи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цінність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значимість</a:t>
            </a:r>
            <a:r>
              <a:rPr lang="ru-RU" sz="2800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2034"/>
            <a:ext cx="8229600" cy="93096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Інформування учнів, 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учителів, батьків</a:t>
            </a:r>
            <a:endParaRPr lang="ru-RU" dirty="0"/>
          </a:p>
        </p:txBody>
      </p:sp>
      <p:pic>
        <p:nvPicPr>
          <p:cNvPr id="21506" name="Picture 2" descr="F:\Фотоматериалы\2017-2018 фото\місячник\Линейка\Фото05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609" y="1415221"/>
            <a:ext cx="3392556" cy="3501335"/>
          </a:xfrm>
          <a:prstGeom prst="rect">
            <a:avLst/>
          </a:prstGeom>
          <a:noFill/>
        </p:spPr>
      </p:pic>
      <p:pic>
        <p:nvPicPr>
          <p:cNvPr id="6" name="Picture 3" descr="F:\Фотоматериалы\2017-2018 фото\місячник\Линейка\Фото0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2156" y="1417984"/>
            <a:ext cx="3021496" cy="349857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0800000" flipV="1">
            <a:off x="980661" y="4982668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Відкриття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Всеукраїнського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місячника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шкільних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бібліотек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гаслом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5287618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Шкільна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бібліотека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за здоровий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Форми і методи реалізації мети: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000" dirty="0" smtClean="0">
                <a:solidFill>
                  <a:srgbClr val="00B050"/>
                </a:solidFill>
              </a:rPr>
              <a:t>к</a:t>
            </a:r>
            <a:r>
              <a:rPr lang="uk-UA" sz="2000" dirty="0" smtClean="0">
                <a:solidFill>
                  <a:srgbClr val="00B050"/>
                </a:solidFill>
              </a:rPr>
              <a:t>нижкові </a:t>
            </a:r>
            <a:r>
              <a:rPr lang="uk-UA" sz="2000" dirty="0" smtClean="0">
                <a:solidFill>
                  <a:srgbClr val="00B050"/>
                </a:solidFill>
              </a:rPr>
              <a:t>виставки;</a:t>
            </a:r>
          </a:p>
          <a:p>
            <a:r>
              <a:rPr lang="uk-UA" sz="2000" dirty="0" smtClean="0">
                <a:solidFill>
                  <a:srgbClr val="00B050"/>
                </a:solidFill>
              </a:rPr>
              <a:t>у</a:t>
            </a:r>
            <a:r>
              <a:rPr lang="uk-UA" sz="2000" dirty="0" smtClean="0">
                <a:solidFill>
                  <a:srgbClr val="00B050"/>
                </a:solidFill>
              </a:rPr>
              <a:t>сні </a:t>
            </a:r>
            <a:r>
              <a:rPr lang="uk-UA" sz="2000" dirty="0" smtClean="0">
                <a:solidFill>
                  <a:srgbClr val="00B050"/>
                </a:solidFill>
              </a:rPr>
              <a:t>журнали;</a:t>
            </a:r>
          </a:p>
          <a:p>
            <a:r>
              <a:rPr lang="uk-UA" sz="2000" dirty="0" smtClean="0">
                <a:solidFill>
                  <a:srgbClr val="00B050"/>
                </a:solidFill>
              </a:rPr>
              <a:t>г</a:t>
            </a:r>
            <a:r>
              <a:rPr lang="uk-UA" sz="2000" dirty="0" smtClean="0">
                <a:solidFill>
                  <a:srgbClr val="00B050"/>
                </a:solidFill>
              </a:rPr>
              <a:t>ра-вікторина</a:t>
            </a:r>
            <a:r>
              <a:rPr lang="uk-UA" sz="2000" dirty="0" smtClean="0">
                <a:solidFill>
                  <a:srgbClr val="00B050"/>
                </a:solidFill>
              </a:rPr>
              <a:t>;</a:t>
            </a:r>
          </a:p>
          <a:p>
            <a:r>
              <a:rPr lang="uk-UA" sz="2000" dirty="0" smtClean="0">
                <a:solidFill>
                  <a:srgbClr val="00B050"/>
                </a:solidFill>
              </a:rPr>
              <a:t>к</a:t>
            </a:r>
            <a:r>
              <a:rPr lang="uk-UA" sz="2000" dirty="0" smtClean="0">
                <a:solidFill>
                  <a:srgbClr val="00B050"/>
                </a:solidFill>
              </a:rPr>
              <a:t>онкурс </a:t>
            </a:r>
            <a:r>
              <a:rPr lang="uk-UA" sz="2000" dirty="0" smtClean="0">
                <a:solidFill>
                  <a:srgbClr val="00B050"/>
                </a:solidFill>
              </a:rPr>
              <a:t>дитячих малюнків;</a:t>
            </a:r>
          </a:p>
          <a:p>
            <a:r>
              <a:rPr lang="uk-UA" sz="2000" dirty="0" smtClean="0">
                <a:solidFill>
                  <a:srgbClr val="00B050"/>
                </a:solidFill>
              </a:rPr>
              <a:t>б</a:t>
            </a:r>
            <a:r>
              <a:rPr lang="uk-UA" sz="2000" dirty="0" smtClean="0">
                <a:solidFill>
                  <a:srgbClr val="00B050"/>
                </a:solidFill>
              </a:rPr>
              <a:t>ібліотечні </a:t>
            </a:r>
            <a:r>
              <a:rPr lang="uk-UA" sz="2000" dirty="0" smtClean="0">
                <a:solidFill>
                  <a:srgbClr val="00B050"/>
                </a:solidFill>
              </a:rPr>
              <a:t>уроки;</a:t>
            </a:r>
          </a:p>
          <a:p>
            <a:r>
              <a:rPr lang="uk-UA" sz="2000" dirty="0" smtClean="0">
                <a:solidFill>
                  <a:srgbClr val="00B050"/>
                </a:solidFill>
              </a:rPr>
              <a:t>а</a:t>
            </a:r>
            <a:r>
              <a:rPr lang="uk-UA" sz="2000" dirty="0" smtClean="0">
                <a:solidFill>
                  <a:srgbClr val="00B050"/>
                </a:solidFill>
              </a:rPr>
              <a:t>кції</a:t>
            </a:r>
            <a:r>
              <a:rPr lang="uk-UA" sz="2000" dirty="0" smtClean="0">
                <a:solidFill>
                  <a:srgbClr val="00B050"/>
                </a:solidFill>
              </a:rPr>
              <a:t>;</a:t>
            </a:r>
          </a:p>
          <a:p>
            <a:r>
              <a:rPr lang="uk-UA" sz="2000" dirty="0" smtClean="0">
                <a:solidFill>
                  <a:srgbClr val="00B050"/>
                </a:solidFill>
              </a:rPr>
              <a:t>а</a:t>
            </a:r>
            <a:r>
              <a:rPr lang="uk-UA" sz="2000" dirty="0" smtClean="0">
                <a:solidFill>
                  <a:srgbClr val="00B050"/>
                </a:solidFill>
              </a:rPr>
              <a:t>нкетування</a:t>
            </a:r>
            <a:r>
              <a:rPr lang="uk-UA" sz="2000" dirty="0" smtClean="0">
                <a:solidFill>
                  <a:srgbClr val="00B050"/>
                </a:solidFill>
              </a:rPr>
              <a:t>;</a:t>
            </a:r>
          </a:p>
          <a:p>
            <a:r>
              <a:rPr lang="uk-UA" sz="2000" dirty="0" smtClean="0">
                <a:solidFill>
                  <a:srgbClr val="00B050"/>
                </a:solidFill>
              </a:rPr>
              <a:t>п</a:t>
            </a:r>
            <a:r>
              <a:rPr lang="uk-UA" sz="2000" dirty="0" smtClean="0">
                <a:solidFill>
                  <a:srgbClr val="00B050"/>
                </a:solidFill>
              </a:rPr>
              <a:t>резентація</a:t>
            </a:r>
            <a:endParaRPr lang="ru-RU" sz="2000" dirty="0" smtClean="0">
              <a:solidFill>
                <a:srgbClr val="00B050"/>
              </a:solidFill>
            </a:endParaRPr>
          </a:p>
          <a:p>
            <a:r>
              <a:rPr lang="uk-UA" sz="2000" dirty="0" smtClean="0">
                <a:solidFill>
                  <a:srgbClr val="00B050"/>
                </a:solidFill>
              </a:rPr>
              <a:t>т</a:t>
            </a:r>
            <a:r>
              <a:rPr lang="uk-UA" sz="2000" dirty="0" smtClean="0">
                <a:solidFill>
                  <a:srgbClr val="00B050"/>
                </a:solidFill>
              </a:rPr>
              <a:t>еоретичні </a:t>
            </a:r>
            <a:r>
              <a:rPr lang="uk-UA" sz="2000" dirty="0" smtClean="0">
                <a:solidFill>
                  <a:srgbClr val="00B050"/>
                </a:solidFill>
              </a:rPr>
              <a:t>уроки;</a:t>
            </a:r>
          </a:p>
          <a:p>
            <a:r>
              <a:rPr lang="uk-UA" sz="2000" dirty="0" smtClean="0">
                <a:solidFill>
                  <a:srgbClr val="00B050"/>
                </a:solidFill>
              </a:rPr>
              <a:t>д</a:t>
            </a:r>
            <a:r>
              <a:rPr lang="uk-UA" sz="2000" dirty="0" smtClean="0">
                <a:solidFill>
                  <a:srgbClr val="00B050"/>
                </a:solidFill>
              </a:rPr>
              <a:t>искусії</a:t>
            </a:r>
            <a:r>
              <a:rPr lang="uk-UA" sz="2000" dirty="0" smtClean="0">
                <a:solidFill>
                  <a:srgbClr val="00B050"/>
                </a:solidFill>
              </a:rPr>
              <a:t>;</a:t>
            </a:r>
          </a:p>
          <a:p>
            <a:r>
              <a:rPr lang="uk-UA" sz="2000" dirty="0" smtClean="0">
                <a:solidFill>
                  <a:srgbClr val="00B050"/>
                </a:solidFill>
              </a:rPr>
              <a:t>к</a:t>
            </a:r>
            <a:r>
              <a:rPr lang="uk-UA" sz="2000" dirty="0" smtClean="0">
                <a:solidFill>
                  <a:srgbClr val="00B050"/>
                </a:solidFill>
              </a:rPr>
              <a:t>руглі </a:t>
            </a:r>
            <a:r>
              <a:rPr lang="uk-UA" sz="2000" dirty="0" smtClean="0">
                <a:solidFill>
                  <a:srgbClr val="00B050"/>
                </a:solidFill>
              </a:rPr>
              <a:t>столи;</a:t>
            </a:r>
          </a:p>
          <a:p>
            <a:r>
              <a:rPr lang="uk-UA" sz="2000" dirty="0" smtClean="0">
                <a:solidFill>
                  <a:srgbClr val="00B050"/>
                </a:solidFill>
              </a:rPr>
              <a:t>к</a:t>
            </a:r>
            <a:r>
              <a:rPr lang="uk-UA" sz="2000" dirty="0" smtClean="0">
                <a:solidFill>
                  <a:srgbClr val="00B050"/>
                </a:solidFill>
              </a:rPr>
              <a:t>онференції</a:t>
            </a:r>
            <a:r>
              <a:rPr lang="uk-UA" sz="2000" dirty="0" smtClean="0">
                <a:solidFill>
                  <a:srgbClr val="00B050"/>
                </a:solidFill>
              </a:rPr>
              <a:t>;</a:t>
            </a:r>
          </a:p>
          <a:p>
            <a:r>
              <a:rPr lang="uk-UA" sz="2000" dirty="0" err="1" smtClean="0">
                <a:solidFill>
                  <a:srgbClr val="00B050"/>
                </a:solidFill>
              </a:rPr>
              <a:t>в</a:t>
            </a:r>
            <a:r>
              <a:rPr lang="uk-UA" sz="2000" dirty="0" err="1" smtClean="0">
                <a:solidFill>
                  <a:srgbClr val="00B050"/>
                </a:solidFill>
              </a:rPr>
              <a:t>ідеомандрівки</a:t>
            </a:r>
            <a:endParaRPr lang="uk-UA" sz="2000" dirty="0" smtClean="0">
              <a:solidFill>
                <a:srgbClr val="00B050"/>
              </a:solidFill>
            </a:endParaRPr>
          </a:p>
          <a:p>
            <a:endParaRPr lang="ru-RU" sz="1200" dirty="0"/>
          </a:p>
        </p:txBody>
      </p:sp>
      <p:pic>
        <p:nvPicPr>
          <p:cNvPr id="16386" name="Picture 2" descr="Гра-квест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739" y="1802296"/>
            <a:ext cx="3064703" cy="3909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14400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Книжкова виставка:</a:t>
            </a:r>
            <a:endParaRPr lang="ru-RU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609" y="1020419"/>
            <a:ext cx="6334539" cy="428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192696" y="5486400"/>
            <a:ext cx="566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FFC000"/>
                </a:solidFill>
              </a:rPr>
              <a:t>      </a:t>
            </a: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 Бути здоровим – це стильно, </a:t>
            </a:r>
          </a:p>
          <a:p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або життя варте того, щоб </a:t>
            </a:r>
            <a:r>
              <a:rPr lang="uk-UA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жити”</a:t>
            </a:r>
            <a:endParaRPr lang="ru-RU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Конкурс малюнків і плакатів</a:t>
            </a:r>
            <a:endParaRPr lang="ru-RU" dirty="0"/>
          </a:p>
        </p:txBody>
      </p:sp>
      <p:pic>
        <p:nvPicPr>
          <p:cNvPr id="1026" name="Picture 2" descr="F:\Фотоматериалы\2017-2018 фото\місячник\Здоров образ\Фото05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766" y="938144"/>
            <a:ext cx="3550156" cy="4525963"/>
          </a:xfrm>
          <a:prstGeom prst="rect">
            <a:avLst/>
          </a:prstGeom>
          <a:noFill/>
        </p:spPr>
      </p:pic>
      <p:pic>
        <p:nvPicPr>
          <p:cNvPr id="5" name="Picture 2" descr="F:\Фотоматериалы\2017-2018 фото\місячник\Здоров образ\Фото0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9356" y="964649"/>
            <a:ext cx="2980313" cy="45217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87896" y="5539409"/>
            <a:ext cx="65995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Виставка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дитячих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малюнкiв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тему       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«За здоровий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662</Words>
  <Application>Microsoft Office PowerPoint</Application>
  <PresentationFormat>Экран (4:3)</PresentationFormat>
  <Paragraphs>77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Ми за здоровий спосіб життя </vt:lpstr>
      <vt:lpstr>Слайд 3</vt:lpstr>
      <vt:lpstr>Єдина краса – це здоров’я.  Генрих Гейне   </vt:lpstr>
      <vt:lpstr>Мета Всеукраїнського місячника під гаслом  «Шкільна бібліотека – за здоровий спосіб життя»</vt:lpstr>
      <vt:lpstr>Інформування учнів,  учителів, батьків</vt:lpstr>
      <vt:lpstr>Форми і методи реалізації мети:</vt:lpstr>
      <vt:lpstr>Книжкова виставка:</vt:lpstr>
      <vt:lpstr>Конкурс малюнків і плакатів</vt:lpstr>
      <vt:lpstr>Акція  “Подаруй бібліотеці книгу”</vt:lpstr>
      <vt:lpstr>Відеомандрівка ”Азбука здоров’я”</vt:lpstr>
      <vt:lpstr>Анкетування  «Здоровий спосіб життя»</vt:lpstr>
      <vt:lpstr>Бібліотечний урок  “Мандрівка в країну здоров’я”</vt:lpstr>
      <vt:lpstr>Тест «Здорового способу життя»</vt:lpstr>
      <vt:lpstr>Теоретичний урок і презентація “Корисні та шкідливи продукти”</vt:lpstr>
      <vt:lpstr>Інтелектуальна гра  ”Обери здоровий спосіб життя”</vt:lpstr>
      <vt:lpstr>Круглий стіл ”Твоє здоров’я в твоїх руках”</vt:lpstr>
      <vt:lpstr>Конкурс – вікторина  ”У здоровому тілі – здоровий дух”</vt:lpstr>
      <vt:lpstr>Презентація  “Здоровим бути здорово”!</vt:lpstr>
      <vt:lpstr>Дискусії  «Ваше відношення до алкоголізму,тютюнопаління і наркотиків»</vt:lpstr>
      <vt:lpstr>Конференція”Здоровим бути модно, стильно і красиво ”</vt:lpstr>
      <vt:lpstr>Побажання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Zmiev</cp:lastModifiedBy>
  <cp:revision>119</cp:revision>
  <dcterms:created xsi:type="dcterms:W3CDTF">2014-08-01T19:25:21Z</dcterms:created>
  <dcterms:modified xsi:type="dcterms:W3CDTF">2017-11-01T12:08:30Z</dcterms:modified>
</cp:coreProperties>
</file>